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61" r:id="rId3"/>
    <p:sldId id="262" r:id="rId4"/>
    <p:sldId id="268" r:id="rId5"/>
    <p:sldId id="269" r:id="rId6"/>
    <p:sldId id="260" r:id="rId7"/>
    <p:sldId id="259" r:id="rId8"/>
    <p:sldId id="266" r:id="rId9"/>
    <p:sldId id="264" r:id="rId10"/>
    <p:sldId id="283" r:id="rId11"/>
    <p:sldId id="281" r:id="rId12"/>
    <p:sldId id="270" r:id="rId13"/>
    <p:sldId id="282" r:id="rId14"/>
    <p:sldId id="284" r:id="rId15"/>
    <p:sldId id="285" r:id="rId16"/>
    <p:sldId id="286" r:id="rId17"/>
    <p:sldId id="263" r:id="rId18"/>
    <p:sldId id="271" r:id="rId19"/>
    <p:sldId id="290" r:id="rId20"/>
    <p:sldId id="293" r:id="rId21"/>
    <p:sldId id="294" r:id="rId22"/>
    <p:sldId id="295" r:id="rId23"/>
    <p:sldId id="296" r:id="rId24"/>
    <p:sldId id="297" r:id="rId25"/>
    <p:sldId id="298" r:id="rId26"/>
    <p:sldId id="272" r:id="rId27"/>
    <p:sldId id="288" r:id="rId28"/>
    <p:sldId id="289" r:id="rId29"/>
    <p:sldId id="273" r:id="rId30"/>
    <p:sldId id="274" r:id="rId31"/>
    <p:sldId id="275" r:id="rId32"/>
    <p:sldId id="276" r:id="rId33"/>
    <p:sldId id="279" r:id="rId34"/>
    <p:sldId id="291" r:id="rId35"/>
    <p:sldId id="299" r:id="rId36"/>
    <p:sldId id="300" r:id="rId37"/>
    <p:sldId id="292" r:id="rId38"/>
    <p:sldId id="265" r:id="rId39"/>
    <p:sldId id="267" r:id="rId40"/>
  </p:sldIdLst>
  <p:sldSz cx="18288000" cy="10287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Helveticish" panose="020B060402020202020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544" autoAdjust="0"/>
  </p:normalViewPr>
  <p:slideViewPr>
    <p:cSldViewPr>
      <p:cViewPr varScale="1">
        <p:scale>
          <a:sx n="69" d="100"/>
          <a:sy n="69" d="100"/>
        </p:scale>
        <p:origin x="75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FBE16C-531D-446D-806C-1E62AAC8F3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BA3F32-92E8-42EA-8059-46CA9CC240FF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/>
            <a:t>Atualizando o R</a:t>
          </a:r>
          <a:endParaRPr lang="en-US"/>
        </a:p>
      </dgm:t>
    </dgm:pt>
    <dgm:pt modelId="{CCD4354A-FEAA-4CEF-8738-838CEAAF52EB}" type="parTrans" cxnId="{3174BA64-AC63-4C33-8D0B-E7FF489A3FB1}">
      <dgm:prSet/>
      <dgm:spPr/>
      <dgm:t>
        <a:bodyPr/>
        <a:lstStyle/>
        <a:p>
          <a:endParaRPr lang="en-US"/>
        </a:p>
      </dgm:t>
    </dgm:pt>
    <dgm:pt modelId="{80081019-6565-4E56-9F17-BB718E761143}" type="sibTrans" cxnId="{3174BA64-AC63-4C33-8D0B-E7FF489A3FB1}">
      <dgm:prSet/>
      <dgm:spPr/>
      <dgm:t>
        <a:bodyPr/>
        <a:lstStyle/>
        <a:p>
          <a:endParaRPr lang="en-US"/>
        </a:p>
      </dgm:t>
    </dgm:pt>
    <dgm:pt modelId="{A37CA817-8BE1-400A-9B78-94327ADF8F0E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 err="1">
              <a:solidFill>
                <a:srgbClr val="03203D"/>
              </a:solidFill>
            </a:rPr>
            <a:t>install.packages</a:t>
          </a:r>
          <a:r>
            <a:rPr lang="en-US" dirty="0">
              <a:solidFill>
                <a:srgbClr val="03203D"/>
              </a:solidFill>
            </a:rPr>
            <a:t>("</a:t>
          </a:r>
          <a:r>
            <a:rPr lang="en-US" dirty="0" err="1">
              <a:solidFill>
                <a:srgbClr val="03203D"/>
              </a:solidFill>
            </a:rPr>
            <a:t>installr</a:t>
          </a:r>
          <a:r>
            <a:rPr lang="en-US" dirty="0">
              <a:solidFill>
                <a:srgbClr val="03203D"/>
              </a:solidFill>
            </a:rPr>
            <a:t>")</a:t>
          </a:r>
        </a:p>
      </dgm:t>
    </dgm:pt>
    <dgm:pt modelId="{6A19E83D-303C-44C9-A0F6-95EDA4258D76}" type="parTrans" cxnId="{DDC0F0ED-B000-422F-B9A6-9F64E0760F84}">
      <dgm:prSet/>
      <dgm:spPr/>
      <dgm:t>
        <a:bodyPr/>
        <a:lstStyle/>
        <a:p>
          <a:endParaRPr lang="en-US"/>
        </a:p>
      </dgm:t>
    </dgm:pt>
    <dgm:pt modelId="{DBE8BB5C-7F5D-48C0-ADE0-5ECAC8C0CDF6}" type="sibTrans" cxnId="{DDC0F0ED-B000-422F-B9A6-9F64E0760F84}">
      <dgm:prSet/>
      <dgm:spPr/>
      <dgm:t>
        <a:bodyPr/>
        <a:lstStyle/>
        <a:p>
          <a:endParaRPr lang="en-US"/>
        </a:p>
      </dgm:t>
    </dgm:pt>
    <dgm:pt modelId="{1275B225-8122-4C70-963F-706EAFFA6D2C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>
              <a:solidFill>
                <a:srgbClr val="03203D"/>
              </a:solidFill>
            </a:rPr>
            <a:t>library("</a:t>
          </a:r>
          <a:r>
            <a:rPr lang="en-US" dirty="0" err="1">
              <a:solidFill>
                <a:srgbClr val="03203D"/>
              </a:solidFill>
            </a:rPr>
            <a:t>installr</a:t>
          </a:r>
          <a:r>
            <a:rPr lang="en-US" dirty="0">
              <a:solidFill>
                <a:srgbClr val="03203D"/>
              </a:solidFill>
            </a:rPr>
            <a:t>")</a:t>
          </a:r>
        </a:p>
      </dgm:t>
    </dgm:pt>
    <dgm:pt modelId="{E753DABE-686B-4139-AE42-9C1828D148E4}" type="parTrans" cxnId="{91C80D51-3901-4AC5-8DEF-39F03FD30A85}">
      <dgm:prSet/>
      <dgm:spPr/>
      <dgm:t>
        <a:bodyPr/>
        <a:lstStyle/>
        <a:p>
          <a:endParaRPr lang="en-US"/>
        </a:p>
      </dgm:t>
    </dgm:pt>
    <dgm:pt modelId="{490A71CD-8370-4686-B236-EBAAC821F5F9}" type="sibTrans" cxnId="{91C80D51-3901-4AC5-8DEF-39F03FD30A85}">
      <dgm:prSet/>
      <dgm:spPr/>
      <dgm:t>
        <a:bodyPr/>
        <a:lstStyle/>
        <a:p>
          <a:endParaRPr lang="en-US"/>
        </a:p>
      </dgm:t>
    </dgm:pt>
    <dgm:pt modelId="{11CFEFD5-ABF1-4C10-9EC9-8B1353B6DD80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 err="1">
              <a:solidFill>
                <a:srgbClr val="03203D"/>
              </a:solidFill>
            </a:rPr>
            <a:t>updateR</a:t>
          </a:r>
          <a:r>
            <a:rPr lang="en-US" dirty="0">
              <a:solidFill>
                <a:srgbClr val="03203D"/>
              </a:solidFill>
            </a:rPr>
            <a:t>()</a:t>
          </a:r>
        </a:p>
      </dgm:t>
    </dgm:pt>
    <dgm:pt modelId="{89AF3393-0622-4A6D-9072-33B4F1E3BDC9}" type="parTrans" cxnId="{3C86B982-CB72-465A-90A8-0B72FBCF972D}">
      <dgm:prSet/>
      <dgm:spPr/>
      <dgm:t>
        <a:bodyPr/>
        <a:lstStyle/>
        <a:p>
          <a:endParaRPr lang="en-US"/>
        </a:p>
      </dgm:t>
    </dgm:pt>
    <dgm:pt modelId="{3245497D-A453-4AB5-8F24-ABDDB6C08E7A}" type="sibTrans" cxnId="{3C86B982-CB72-465A-90A8-0B72FBCF972D}">
      <dgm:prSet/>
      <dgm:spPr/>
      <dgm:t>
        <a:bodyPr/>
        <a:lstStyle/>
        <a:p>
          <a:endParaRPr lang="en-US"/>
        </a:p>
      </dgm:t>
    </dgm:pt>
    <dgm:pt modelId="{E4F6F120-36C1-48DA-884B-A6EA569EC163}" type="pres">
      <dgm:prSet presAssocID="{5EFBE16C-531D-446D-806C-1E62AAC8F3ED}" presName="linear" presStyleCnt="0">
        <dgm:presLayoutVars>
          <dgm:dir/>
          <dgm:animLvl val="lvl"/>
          <dgm:resizeHandles val="exact"/>
        </dgm:presLayoutVars>
      </dgm:prSet>
      <dgm:spPr/>
    </dgm:pt>
    <dgm:pt modelId="{FFF5239C-0E9D-4457-A020-D01CE5E4C7E5}" type="pres">
      <dgm:prSet presAssocID="{9FBA3F32-92E8-42EA-8059-46CA9CC240FF}" presName="parentLin" presStyleCnt="0"/>
      <dgm:spPr/>
    </dgm:pt>
    <dgm:pt modelId="{93E92154-0D11-4390-8A17-D698D6D5953F}" type="pres">
      <dgm:prSet presAssocID="{9FBA3F32-92E8-42EA-8059-46CA9CC240FF}" presName="parentLeftMargin" presStyleLbl="node1" presStyleIdx="0" presStyleCnt="1"/>
      <dgm:spPr/>
    </dgm:pt>
    <dgm:pt modelId="{87ED8F6A-CD73-4D8F-8B2C-6E7968A8433F}" type="pres">
      <dgm:prSet presAssocID="{9FBA3F32-92E8-42EA-8059-46CA9CC240F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AFD6293-4941-44F8-AE73-7286D5CF5AB6}" type="pres">
      <dgm:prSet presAssocID="{9FBA3F32-92E8-42EA-8059-46CA9CC240FF}" presName="negativeSpace" presStyleCnt="0"/>
      <dgm:spPr/>
    </dgm:pt>
    <dgm:pt modelId="{EE420868-B6AD-45DA-AB52-34DA8FE151A0}" type="pres">
      <dgm:prSet presAssocID="{9FBA3F32-92E8-42EA-8059-46CA9CC240FF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8204B835-AAF0-4C21-9A92-D20F32442654}" type="presOf" srcId="{1275B225-8122-4C70-963F-706EAFFA6D2C}" destId="{EE420868-B6AD-45DA-AB52-34DA8FE151A0}" srcOrd="0" destOrd="1" presId="urn:microsoft.com/office/officeart/2005/8/layout/list1"/>
    <dgm:cxn modelId="{637F3F3C-0857-4E23-8DFE-1EFD0C088DC4}" type="presOf" srcId="{9FBA3F32-92E8-42EA-8059-46CA9CC240FF}" destId="{93E92154-0D11-4390-8A17-D698D6D5953F}" srcOrd="0" destOrd="0" presId="urn:microsoft.com/office/officeart/2005/8/layout/list1"/>
    <dgm:cxn modelId="{3174BA64-AC63-4C33-8D0B-E7FF489A3FB1}" srcId="{5EFBE16C-531D-446D-806C-1E62AAC8F3ED}" destId="{9FBA3F32-92E8-42EA-8059-46CA9CC240FF}" srcOrd="0" destOrd="0" parTransId="{CCD4354A-FEAA-4CEF-8738-838CEAAF52EB}" sibTransId="{80081019-6565-4E56-9F17-BB718E761143}"/>
    <dgm:cxn modelId="{38022565-929B-4054-9AB2-A81C1C21298D}" type="presOf" srcId="{5EFBE16C-531D-446D-806C-1E62AAC8F3ED}" destId="{E4F6F120-36C1-48DA-884B-A6EA569EC163}" srcOrd="0" destOrd="0" presId="urn:microsoft.com/office/officeart/2005/8/layout/list1"/>
    <dgm:cxn modelId="{91C80D51-3901-4AC5-8DEF-39F03FD30A85}" srcId="{9FBA3F32-92E8-42EA-8059-46CA9CC240FF}" destId="{1275B225-8122-4C70-963F-706EAFFA6D2C}" srcOrd="1" destOrd="0" parTransId="{E753DABE-686B-4139-AE42-9C1828D148E4}" sibTransId="{490A71CD-8370-4686-B236-EBAAC821F5F9}"/>
    <dgm:cxn modelId="{3C86B982-CB72-465A-90A8-0B72FBCF972D}" srcId="{9FBA3F32-92E8-42EA-8059-46CA9CC240FF}" destId="{11CFEFD5-ABF1-4C10-9EC9-8B1353B6DD80}" srcOrd="2" destOrd="0" parTransId="{89AF3393-0622-4A6D-9072-33B4F1E3BDC9}" sibTransId="{3245497D-A453-4AB5-8F24-ABDDB6C08E7A}"/>
    <dgm:cxn modelId="{CEF012DA-A2AD-47EC-B673-5489223448A2}" type="presOf" srcId="{A37CA817-8BE1-400A-9B78-94327ADF8F0E}" destId="{EE420868-B6AD-45DA-AB52-34DA8FE151A0}" srcOrd="0" destOrd="0" presId="urn:microsoft.com/office/officeart/2005/8/layout/list1"/>
    <dgm:cxn modelId="{914B6BE9-31AD-4176-B9C1-FC710B732592}" type="presOf" srcId="{11CFEFD5-ABF1-4C10-9EC9-8B1353B6DD80}" destId="{EE420868-B6AD-45DA-AB52-34DA8FE151A0}" srcOrd="0" destOrd="2" presId="urn:microsoft.com/office/officeart/2005/8/layout/list1"/>
    <dgm:cxn modelId="{DDC0F0ED-B000-422F-B9A6-9F64E0760F84}" srcId="{9FBA3F32-92E8-42EA-8059-46CA9CC240FF}" destId="{A37CA817-8BE1-400A-9B78-94327ADF8F0E}" srcOrd="0" destOrd="0" parTransId="{6A19E83D-303C-44C9-A0F6-95EDA4258D76}" sibTransId="{DBE8BB5C-7F5D-48C0-ADE0-5ECAC8C0CDF6}"/>
    <dgm:cxn modelId="{411FDCFC-E9DB-4070-A029-4D16C813F693}" type="presOf" srcId="{9FBA3F32-92E8-42EA-8059-46CA9CC240FF}" destId="{87ED8F6A-CD73-4D8F-8B2C-6E7968A8433F}" srcOrd="1" destOrd="0" presId="urn:microsoft.com/office/officeart/2005/8/layout/list1"/>
    <dgm:cxn modelId="{8225670F-3B54-4534-91F3-21C9771292B3}" type="presParOf" srcId="{E4F6F120-36C1-48DA-884B-A6EA569EC163}" destId="{FFF5239C-0E9D-4457-A020-D01CE5E4C7E5}" srcOrd="0" destOrd="0" presId="urn:microsoft.com/office/officeart/2005/8/layout/list1"/>
    <dgm:cxn modelId="{5AA7F21E-2103-4174-AF53-D05419F5CE47}" type="presParOf" srcId="{FFF5239C-0E9D-4457-A020-D01CE5E4C7E5}" destId="{93E92154-0D11-4390-8A17-D698D6D5953F}" srcOrd="0" destOrd="0" presId="urn:microsoft.com/office/officeart/2005/8/layout/list1"/>
    <dgm:cxn modelId="{A1AB1C67-CC53-46C9-8DFC-607AB5E8B688}" type="presParOf" srcId="{FFF5239C-0E9D-4457-A020-D01CE5E4C7E5}" destId="{87ED8F6A-CD73-4D8F-8B2C-6E7968A8433F}" srcOrd="1" destOrd="0" presId="urn:microsoft.com/office/officeart/2005/8/layout/list1"/>
    <dgm:cxn modelId="{0DF9435B-22BF-4489-9453-0C35B2C8B3A8}" type="presParOf" srcId="{E4F6F120-36C1-48DA-884B-A6EA569EC163}" destId="{5AFD6293-4941-44F8-AE73-7286D5CF5AB6}" srcOrd="1" destOrd="0" presId="urn:microsoft.com/office/officeart/2005/8/layout/list1"/>
    <dgm:cxn modelId="{AB484A85-3953-4AD0-867E-A6D1E59A5889}" type="presParOf" srcId="{E4F6F120-36C1-48DA-884B-A6EA569EC163}" destId="{EE420868-B6AD-45DA-AB52-34DA8FE151A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545243-B883-40D7-9878-5698C0E1EA0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57D1E4-EE1C-4824-AA6F-25E9261B809F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Shift + M</a:t>
          </a:r>
          <a:endParaRPr lang="en-US" dirty="0"/>
        </a:p>
      </dgm:t>
    </dgm:pt>
    <dgm:pt modelId="{AFBC0B32-834B-43F6-85BD-719ABF36061C}" type="parTrans" cxnId="{533372E8-6DEE-411A-B840-0A3270DC46A0}">
      <dgm:prSet/>
      <dgm:spPr/>
      <dgm:t>
        <a:bodyPr/>
        <a:lstStyle/>
        <a:p>
          <a:endParaRPr lang="en-US"/>
        </a:p>
      </dgm:t>
    </dgm:pt>
    <dgm:pt modelId="{A8AE6AD1-27D2-456C-8D28-D813B94A8A01}" type="sibTrans" cxnId="{533372E8-6DEE-411A-B840-0A3270DC46A0}">
      <dgm:prSet/>
      <dgm:spPr/>
      <dgm:t>
        <a:bodyPr/>
        <a:lstStyle/>
        <a:p>
          <a:endParaRPr lang="en-US"/>
        </a:p>
      </dgm:t>
    </dgm:pt>
    <dgm:pt modelId="{B947A497-43E9-45E5-B7BE-139CE7F3069C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operador </a:t>
          </a:r>
          <a:r>
            <a:rPr lang="pt-BR" sz="3600" i="1" dirty="0" err="1">
              <a:solidFill>
                <a:srgbClr val="03203D"/>
              </a:solidFill>
            </a:rPr>
            <a:t>pipe</a:t>
          </a:r>
          <a:r>
            <a:rPr lang="pt-BR" sz="3600" dirty="0">
              <a:solidFill>
                <a:srgbClr val="03203D"/>
              </a:solidFill>
            </a:rPr>
            <a:t> %&gt;%</a:t>
          </a:r>
          <a:endParaRPr lang="en-US" sz="3600" dirty="0">
            <a:solidFill>
              <a:srgbClr val="03203D"/>
            </a:solidFill>
          </a:endParaRPr>
        </a:p>
      </dgm:t>
    </dgm:pt>
    <dgm:pt modelId="{415B579E-1620-499C-BE2B-F65ED18450D4}" type="parTrans" cxnId="{C81C5C66-5875-4C41-B97E-55BFEAB488F9}">
      <dgm:prSet/>
      <dgm:spPr/>
      <dgm:t>
        <a:bodyPr/>
        <a:lstStyle/>
        <a:p>
          <a:endParaRPr lang="en-US"/>
        </a:p>
      </dgm:t>
    </dgm:pt>
    <dgm:pt modelId="{C8BE27E7-3F46-482E-87D9-1DADBF1AC09A}" type="sibTrans" cxnId="{C81C5C66-5875-4C41-B97E-55BFEAB488F9}">
      <dgm:prSet/>
      <dgm:spPr/>
      <dgm:t>
        <a:bodyPr/>
        <a:lstStyle/>
        <a:p>
          <a:endParaRPr lang="en-US"/>
        </a:p>
      </dgm:t>
    </dgm:pt>
    <dgm:pt modelId="{779DCEFB-C49B-4B52-9150-A74BF1A7C935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</a:t>
          </a:r>
          <a:r>
            <a:rPr lang="pt-BR" dirty="0" err="1"/>
            <a:t>Enter</a:t>
          </a:r>
          <a:endParaRPr lang="en-US" dirty="0"/>
        </a:p>
      </dgm:t>
    </dgm:pt>
    <dgm:pt modelId="{3E5B2B65-8DD9-47C9-807A-2F79653AEAF9}" type="parTrans" cxnId="{AE46B053-57FB-47E8-8689-3463E0862A32}">
      <dgm:prSet/>
      <dgm:spPr/>
      <dgm:t>
        <a:bodyPr/>
        <a:lstStyle/>
        <a:p>
          <a:endParaRPr lang="en-US"/>
        </a:p>
      </dgm:t>
    </dgm:pt>
    <dgm:pt modelId="{F2FCAA0E-E969-4341-865C-A39846AD317F}" type="sibTrans" cxnId="{AE46B053-57FB-47E8-8689-3463E0862A32}">
      <dgm:prSet/>
      <dgm:spPr/>
      <dgm:t>
        <a:bodyPr/>
        <a:lstStyle/>
        <a:p>
          <a:endParaRPr lang="en-US"/>
        </a:p>
      </dgm:t>
    </dgm:pt>
    <dgm:pt modelId="{3C7E15A0-C199-44C5-A106-80C79DDAB4B8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executa linhas de código</a:t>
          </a:r>
          <a:endParaRPr lang="en-US" sz="3600" dirty="0">
            <a:solidFill>
              <a:srgbClr val="03203D"/>
            </a:solidFill>
          </a:endParaRPr>
        </a:p>
      </dgm:t>
    </dgm:pt>
    <dgm:pt modelId="{DE362B83-4816-4650-AB0C-2567BC110136}" type="parTrans" cxnId="{F45DA477-8D73-423A-9DED-30216D9D5006}">
      <dgm:prSet/>
      <dgm:spPr/>
      <dgm:t>
        <a:bodyPr/>
        <a:lstStyle/>
        <a:p>
          <a:endParaRPr lang="en-US"/>
        </a:p>
      </dgm:t>
    </dgm:pt>
    <dgm:pt modelId="{B8BAEF04-1797-47C2-80C0-8CE33B12916E}" type="sibTrans" cxnId="{F45DA477-8D73-423A-9DED-30216D9D5006}">
      <dgm:prSet/>
      <dgm:spPr/>
      <dgm:t>
        <a:bodyPr/>
        <a:lstStyle/>
        <a:p>
          <a:endParaRPr lang="en-US"/>
        </a:p>
      </dgm:t>
    </dgm:pt>
    <dgm:pt modelId="{ADCA34A1-751B-400B-A17E-E99A06880ED9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Shift + A</a:t>
          </a:r>
          <a:endParaRPr lang="en-US" dirty="0"/>
        </a:p>
      </dgm:t>
    </dgm:pt>
    <dgm:pt modelId="{3D481FF1-D652-4DE6-A40E-11581E760D7F}" type="parTrans" cxnId="{736BAEC3-3904-41E1-AAEF-4BB3468EF450}">
      <dgm:prSet/>
      <dgm:spPr/>
      <dgm:t>
        <a:bodyPr/>
        <a:lstStyle/>
        <a:p>
          <a:endParaRPr lang="en-US"/>
        </a:p>
      </dgm:t>
    </dgm:pt>
    <dgm:pt modelId="{3275F950-C251-4269-878B-00E09B10EED9}" type="sibTrans" cxnId="{736BAEC3-3904-41E1-AAEF-4BB3468EF450}">
      <dgm:prSet/>
      <dgm:spPr/>
      <dgm:t>
        <a:bodyPr/>
        <a:lstStyle/>
        <a:p>
          <a:endParaRPr lang="en-US"/>
        </a:p>
      </dgm:t>
    </dgm:pt>
    <dgm:pt modelId="{B3909EA0-4819-42A9-8179-F86BFBFC9EBC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formata a </a:t>
          </a:r>
          <a:r>
            <a:rPr lang="pt-BR" sz="3600" dirty="0" err="1">
              <a:solidFill>
                <a:srgbClr val="03203D"/>
              </a:solidFill>
            </a:rPr>
            <a:t>identação</a:t>
          </a:r>
          <a:r>
            <a:rPr lang="pt-BR" sz="3600" dirty="0">
              <a:solidFill>
                <a:srgbClr val="03203D"/>
              </a:solidFill>
            </a:rPr>
            <a:t> do script</a:t>
          </a:r>
          <a:endParaRPr lang="en-US" sz="3600" dirty="0">
            <a:solidFill>
              <a:srgbClr val="03203D"/>
            </a:solidFill>
          </a:endParaRPr>
        </a:p>
      </dgm:t>
    </dgm:pt>
    <dgm:pt modelId="{25B9CA8B-A431-4383-96D5-F12DAD6E6570}" type="parTrans" cxnId="{58069A73-6F41-4881-BD0A-AA4E07F39B57}">
      <dgm:prSet/>
      <dgm:spPr/>
      <dgm:t>
        <a:bodyPr/>
        <a:lstStyle/>
        <a:p>
          <a:endParaRPr lang="en-US"/>
        </a:p>
      </dgm:t>
    </dgm:pt>
    <dgm:pt modelId="{29CBCB06-E645-4AC0-83E3-655858585AAC}" type="sibTrans" cxnId="{58069A73-6F41-4881-BD0A-AA4E07F39B57}">
      <dgm:prSet/>
      <dgm:spPr/>
      <dgm:t>
        <a:bodyPr/>
        <a:lstStyle/>
        <a:p>
          <a:endParaRPr lang="en-US"/>
        </a:p>
      </dgm:t>
    </dgm:pt>
    <dgm:pt modelId="{2B51B177-3045-460D-ABAE-302E2BD61EB7}" type="pres">
      <dgm:prSet presAssocID="{8C545243-B883-40D7-9878-5698C0E1EA05}" presName="Name0" presStyleCnt="0">
        <dgm:presLayoutVars>
          <dgm:dir/>
          <dgm:animLvl val="lvl"/>
          <dgm:resizeHandles val="exact"/>
        </dgm:presLayoutVars>
      </dgm:prSet>
      <dgm:spPr/>
    </dgm:pt>
    <dgm:pt modelId="{05701871-D25F-4CB2-B0AA-6F5AADCEFF22}" type="pres">
      <dgm:prSet presAssocID="{B357D1E4-EE1C-4824-AA6F-25E9261B809F}" presName="linNode" presStyleCnt="0"/>
      <dgm:spPr/>
    </dgm:pt>
    <dgm:pt modelId="{3F33730F-BA61-4A65-B9F0-80A130155062}" type="pres">
      <dgm:prSet presAssocID="{B357D1E4-EE1C-4824-AA6F-25E9261B809F}" presName="parentText" presStyleLbl="node1" presStyleIdx="0" presStyleCnt="3" custScaleY="13845" custLinFactNeighborY="-8104">
        <dgm:presLayoutVars>
          <dgm:chMax val="1"/>
          <dgm:bulletEnabled val="1"/>
        </dgm:presLayoutVars>
      </dgm:prSet>
      <dgm:spPr/>
    </dgm:pt>
    <dgm:pt modelId="{121E120A-BA95-4C83-BF03-A9019963A3E2}" type="pres">
      <dgm:prSet presAssocID="{B357D1E4-EE1C-4824-AA6F-25E9261B809F}" presName="descendantText" presStyleLbl="alignAccFollowNode1" presStyleIdx="0" presStyleCnt="3" custScaleY="11618" custLinFactNeighborY="-10127">
        <dgm:presLayoutVars>
          <dgm:bulletEnabled val="1"/>
        </dgm:presLayoutVars>
      </dgm:prSet>
      <dgm:spPr/>
    </dgm:pt>
    <dgm:pt modelId="{FB00548B-D9CC-463D-B557-FC921BB87966}" type="pres">
      <dgm:prSet presAssocID="{A8AE6AD1-27D2-456C-8D28-D813B94A8A01}" presName="sp" presStyleCnt="0"/>
      <dgm:spPr/>
    </dgm:pt>
    <dgm:pt modelId="{85104F5F-E0CF-4189-85FC-E48710346CA6}" type="pres">
      <dgm:prSet presAssocID="{779DCEFB-C49B-4B52-9150-A74BF1A7C935}" presName="linNode" presStyleCnt="0"/>
      <dgm:spPr/>
    </dgm:pt>
    <dgm:pt modelId="{EC9E5C23-25A5-4DC0-A87A-36D308974A96}" type="pres">
      <dgm:prSet presAssocID="{779DCEFB-C49B-4B52-9150-A74BF1A7C935}" presName="parentText" presStyleLbl="node1" presStyleIdx="1" presStyleCnt="3" custScaleY="13845" custLinFactNeighborY="1715">
        <dgm:presLayoutVars>
          <dgm:chMax val="1"/>
          <dgm:bulletEnabled val="1"/>
        </dgm:presLayoutVars>
      </dgm:prSet>
      <dgm:spPr/>
    </dgm:pt>
    <dgm:pt modelId="{9A80D8DA-7F44-4554-A17D-214B5B15FBAE}" type="pres">
      <dgm:prSet presAssocID="{779DCEFB-C49B-4B52-9150-A74BF1A7C935}" presName="descendantText" presStyleLbl="alignAccFollowNode1" presStyleIdx="1" presStyleCnt="3" custScaleY="11618" custLinFactNeighborY="2143">
        <dgm:presLayoutVars>
          <dgm:bulletEnabled val="1"/>
        </dgm:presLayoutVars>
      </dgm:prSet>
      <dgm:spPr/>
    </dgm:pt>
    <dgm:pt modelId="{4540BD8C-8650-401D-A914-AB34FF33662B}" type="pres">
      <dgm:prSet presAssocID="{F2FCAA0E-E969-4341-865C-A39846AD317F}" presName="sp" presStyleCnt="0"/>
      <dgm:spPr/>
    </dgm:pt>
    <dgm:pt modelId="{022DFE15-F616-4D10-B188-37FBF22F11F1}" type="pres">
      <dgm:prSet presAssocID="{ADCA34A1-751B-400B-A17E-E99A06880ED9}" presName="linNode" presStyleCnt="0"/>
      <dgm:spPr/>
    </dgm:pt>
    <dgm:pt modelId="{9F2D1195-549C-4DC7-BE71-8CBE12364D9D}" type="pres">
      <dgm:prSet presAssocID="{ADCA34A1-751B-400B-A17E-E99A06880ED9}" presName="parentText" presStyleLbl="node1" presStyleIdx="2" presStyleCnt="3" custScaleY="13845" custLinFactNeighborY="12148">
        <dgm:presLayoutVars>
          <dgm:chMax val="1"/>
          <dgm:bulletEnabled val="1"/>
        </dgm:presLayoutVars>
      </dgm:prSet>
      <dgm:spPr/>
    </dgm:pt>
    <dgm:pt modelId="{00DC63A8-83DD-499B-B898-CA270331B0C1}" type="pres">
      <dgm:prSet presAssocID="{ADCA34A1-751B-400B-A17E-E99A06880ED9}" presName="descendantText" presStyleLbl="alignAccFollowNode1" presStyleIdx="2" presStyleCnt="3" custScaleY="11618" custLinFactNeighborY="15186">
        <dgm:presLayoutVars>
          <dgm:bulletEnabled val="1"/>
        </dgm:presLayoutVars>
      </dgm:prSet>
      <dgm:spPr/>
    </dgm:pt>
  </dgm:ptLst>
  <dgm:cxnLst>
    <dgm:cxn modelId="{5767AA12-31C8-4EA2-B569-7438F94D21FE}" type="presOf" srcId="{779DCEFB-C49B-4B52-9150-A74BF1A7C935}" destId="{EC9E5C23-25A5-4DC0-A87A-36D308974A96}" srcOrd="0" destOrd="0" presId="urn:microsoft.com/office/officeart/2005/8/layout/vList5"/>
    <dgm:cxn modelId="{6377EB18-D20C-4346-B40C-034479CC865B}" type="presOf" srcId="{B3909EA0-4819-42A9-8179-F86BFBFC9EBC}" destId="{00DC63A8-83DD-499B-B898-CA270331B0C1}" srcOrd="0" destOrd="0" presId="urn:microsoft.com/office/officeart/2005/8/layout/vList5"/>
    <dgm:cxn modelId="{C81C5C66-5875-4C41-B97E-55BFEAB488F9}" srcId="{B357D1E4-EE1C-4824-AA6F-25E9261B809F}" destId="{B947A497-43E9-45E5-B7BE-139CE7F3069C}" srcOrd="0" destOrd="0" parTransId="{415B579E-1620-499C-BE2B-F65ED18450D4}" sibTransId="{C8BE27E7-3F46-482E-87D9-1DADBF1AC09A}"/>
    <dgm:cxn modelId="{7229BF46-9977-4414-8609-A40D2D0FDC83}" type="presOf" srcId="{ADCA34A1-751B-400B-A17E-E99A06880ED9}" destId="{9F2D1195-549C-4DC7-BE71-8CBE12364D9D}" srcOrd="0" destOrd="0" presId="urn:microsoft.com/office/officeart/2005/8/layout/vList5"/>
    <dgm:cxn modelId="{33694169-6986-42C6-AE82-4063F071A255}" type="presOf" srcId="{8C545243-B883-40D7-9878-5698C0E1EA05}" destId="{2B51B177-3045-460D-ABAE-302E2BD61EB7}" srcOrd="0" destOrd="0" presId="urn:microsoft.com/office/officeart/2005/8/layout/vList5"/>
    <dgm:cxn modelId="{8C67244A-F8D7-49A8-B4E4-D36E5E37468A}" type="presOf" srcId="{B947A497-43E9-45E5-B7BE-139CE7F3069C}" destId="{121E120A-BA95-4C83-BF03-A9019963A3E2}" srcOrd="0" destOrd="0" presId="urn:microsoft.com/office/officeart/2005/8/layout/vList5"/>
    <dgm:cxn modelId="{386CB84A-E7F1-416C-B278-CAD853EF2F59}" type="presOf" srcId="{3C7E15A0-C199-44C5-A106-80C79DDAB4B8}" destId="{9A80D8DA-7F44-4554-A17D-214B5B15FBAE}" srcOrd="0" destOrd="0" presId="urn:microsoft.com/office/officeart/2005/8/layout/vList5"/>
    <dgm:cxn modelId="{58069A73-6F41-4881-BD0A-AA4E07F39B57}" srcId="{ADCA34A1-751B-400B-A17E-E99A06880ED9}" destId="{B3909EA0-4819-42A9-8179-F86BFBFC9EBC}" srcOrd="0" destOrd="0" parTransId="{25B9CA8B-A431-4383-96D5-F12DAD6E6570}" sibTransId="{29CBCB06-E645-4AC0-83E3-655858585AAC}"/>
    <dgm:cxn modelId="{AE46B053-57FB-47E8-8689-3463E0862A32}" srcId="{8C545243-B883-40D7-9878-5698C0E1EA05}" destId="{779DCEFB-C49B-4B52-9150-A74BF1A7C935}" srcOrd="1" destOrd="0" parTransId="{3E5B2B65-8DD9-47C9-807A-2F79653AEAF9}" sibTransId="{F2FCAA0E-E969-4341-865C-A39846AD317F}"/>
    <dgm:cxn modelId="{F45DA477-8D73-423A-9DED-30216D9D5006}" srcId="{779DCEFB-C49B-4B52-9150-A74BF1A7C935}" destId="{3C7E15A0-C199-44C5-A106-80C79DDAB4B8}" srcOrd="0" destOrd="0" parTransId="{DE362B83-4816-4650-AB0C-2567BC110136}" sibTransId="{B8BAEF04-1797-47C2-80C0-8CE33B12916E}"/>
    <dgm:cxn modelId="{736BAEC3-3904-41E1-AAEF-4BB3468EF450}" srcId="{8C545243-B883-40D7-9878-5698C0E1EA05}" destId="{ADCA34A1-751B-400B-A17E-E99A06880ED9}" srcOrd="2" destOrd="0" parTransId="{3D481FF1-D652-4DE6-A40E-11581E760D7F}" sibTransId="{3275F950-C251-4269-878B-00E09B10EED9}"/>
    <dgm:cxn modelId="{1D348BC5-0CF7-48DE-8DD1-798B8092BE89}" type="presOf" srcId="{B357D1E4-EE1C-4824-AA6F-25E9261B809F}" destId="{3F33730F-BA61-4A65-B9F0-80A130155062}" srcOrd="0" destOrd="0" presId="urn:microsoft.com/office/officeart/2005/8/layout/vList5"/>
    <dgm:cxn modelId="{533372E8-6DEE-411A-B840-0A3270DC46A0}" srcId="{8C545243-B883-40D7-9878-5698C0E1EA05}" destId="{B357D1E4-EE1C-4824-AA6F-25E9261B809F}" srcOrd="0" destOrd="0" parTransId="{AFBC0B32-834B-43F6-85BD-719ABF36061C}" sibTransId="{A8AE6AD1-27D2-456C-8D28-D813B94A8A01}"/>
    <dgm:cxn modelId="{1D38C78B-A2CA-428C-BA02-AB2E287EA5DC}" type="presParOf" srcId="{2B51B177-3045-460D-ABAE-302E2BD61EB7}" destId="{05701871-D25F-4CB2-B0AA-6F5AADCEFF22}" srcOrd="0" destOrd="0" presId="urn:microsoft.com/office/officeart/2005/8/layout/vList5"/>
    <dgm:cxn modelId="{B909B732-7914-4FE4-9F80-7B70B04BA29C}" type="presParOf" srcId="{05701871-D25F-4CB2-B0AA-6F5AADCEFF22}" destId="{3F33730F-BA61-4A65-B9F0-80A130155062}" srcOrd="0" destOrd="0" presId="urn:microsoft.com/office/officeart/2005/8/layout/vList5"/>
    <dgm:cxn modelId="{28FDC993-BADC-435B-80BF-8ED9E85F5DA7}" type="presParOf" srcId="{05701871-D25F-4CB2-B0AA-6F5AADCEFF22}" destId="{121E120A-BA95-4C83-BF03-A9019963A3E2}" srcOrd="1" destOrd="0" presId="urn:microsoft.com/office/officeart/2005/8/layout/vList5"/>
    <dgm:cxn modelId="{DA951CBC-921A-4DB7-BC1B-8E71DC612B4E}" type="presParOf" srcId="{2B51B177-3045-460D-ABAE-302E2BD61EB7}" destId="{FB00548B-D9CC-463D-B557-FC921BB87966}" srcOrd="1" destOrd="0" presId="urn:microsoft.com/office/officeart/2005/8/layout/vList5"/>
    <dgm:cxn modelId="{44D75009-FDD4-4B35-B9F9-E05DAA9C2BE8}" type="presParOf" srcId="{2B51B177-3045-460D-ABAE-302E2BD61EB7}" destId="{85104F5F-E0CF-4189-85FC-E48710346CA6}" srcOrd="2" destOrd="0" presId="urn:microsoft.com/office/officeart/2005/8/layout/vList5"/>
    <dgm:cxn modelId="{6A2694EC-E50C-4E73-8608-61345BF88D4E}" type="presParOf" srcId="{85104F5F-E0CF-4189-85FC-E48710346CA6}" destId="{EC9E5C23-25A5-4DC0-A87A-36D308974A96}" srcOrd="0" destOrd="0" presId="urn:microsoft.com/office/officeart/2005/8/layout/vList5"/>
    <dgm:cxn modelId="{A74D91BF-467D-4231-BF33-188D1C067CF0}" type="presParOf" srcId="{85104F5F-E0CF-4189-85FC-E48710346CA6}" destId="{9A80D8DA-7F44-4554-A17D-214B5B15FBAE}" srcOrd="1" destOrd="0" presId="urn:microsoft.com/office/officeart/2005/8/layout/vList5"/>
    <dgm:cxn modelId="{B6C8EA54-1503-4C21-957A-46EB05A8D40B}" type="presParOf" srcId="{2B51B177-3045-460D-ABAE-302E2BD61EB7}" destId="{4540BD8C-8650-401D-A914-AB34FF33662B}" srcOrd="3" destOrd="0" presId="urn:microsoft.com/office/officeart/2005/8/layout/vList5"/>
    <dgm:cxn modelId="{EA0F0773-ACFF-4AD2-9036-0C9D4C2F7B5F}" type="presParOf" srcId="{2B51B177-3045-460D-ABAE-302E2BD61EB7}" destId="{022DFE15-F616-4D10-B188-37FBF22F11F1}" srcOrd="4" destOrd="0" presId="urn:microsoft.com/office/officeart/2005/8/layout/vList5"/>
    <dgm:cxn modelId="{3DC4FD39-8995-47B7-9FD3-65BDC1AFD207}" type="presParOf" srcId="{022DFE15-F616-4D10-B188-37FBF22F11F1}" destId="{9F2D1195-549C-4DC7-BE71-8CBE12364D9D}" srcOrd="0" destOrd="0" presId="urn:microsoft.com/office/officeart/2005/8/layout/vList5"/>
    <dgm:cxn modelId="{701FDC45-C199-4EAA-B0DE-8D9377B11FE2}" type="presParOf" srcId="{022DFE15-F616-4D10-B188-37FBF22F11F1}" destId="{00DC63A8-83DD-499B-B898-CA270331B0C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420868-B6AD-45DA-AB52-34DA8FE151A0}">
      <dsp:nvSpPr>
        <dsp:cNvPr id="0" name=""/>
        <dsp:cNvSpPr/>
      </dsp:nvSpPr>
      <dsp:spPr>
        <a:xfrm>
          <a:off x="0" y="607471"/>
          <a:ext cx="4841131" cy="188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5726" tIns="541528" rIns="375726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solidFill>
                <a:srgbClr val="03203D"/>
              </a:solidFill>
            </a:rPr>
            <a:t>install.packages</a:t>
          </a:r>
          <a:r>
            <a:rPr lang="en-US" sz="2600" kern="1200" dirty="0">
              <a:solidFill>
                <a:srgbClr val="03203D"/>
              </a:solidFill>
            </a:rPr>
            <a:t>("</a:t>
          </a:r>
          <a:r>
            <a:rPr lang="en-US" sz="2600" kern="1200" dirty="0" err="1">
              <a:solidFill>
                <a:srgbClr val="03203D"/>
              </a:solidFill>
            </a:rPr>
            <a:t>installr</a:t>
          </a:r>
          <a:r>
            <a:rPr lang="en-US" sz="2600" kern="1200" dirty="0">
              <a:solidFill>
                <a:srgbClr val="03203D"/>
              </a:solidFill>
            </a:rPr>
            <a:t>")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solidFill>
                <a:srgbClr val="03203D"/>
              </a:solidFill>
            </a:rPr>
            <a:t>library("</a:t>
          </a:r>
          <a:r>
            <a:rPr lang="en-US" sz="2600" kern="1200" dirty="0" err="1">
              <a:solidFill>
                <a:srgbClr val="03203D"/>
              </a:solidFill>
            </a:rPr>
            <a:t>installr</a:t>
          </a:r>
          <a:r>
            <a:rPr lang="en-US" sz="2600" kern="1200" dirty="0">
              <a:solidFill>
                <a:srgbClr val="03203D"/>
              </a:solidFill>
            </a:rPr>
            <a:t>")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solidFill>
                <a:srgbClr val="03203D"/>
              </a:solidFill>
            </a:rPr>
            <a:t>updateR</a:t>
          </a:r>
          <a:r>
            <a:rPr lang="en-US" sz="2600" kern="1200" dirty="0">
              <a:solidFill>
                <a:srgbClr val="03203D"/>
              </a:solidFill>
            </a:rPr>
            <a:t>()</a:t>
          </a:r>
        </a:p>
      </dsp:txBody>
      <dsp:txXfrm>
        <a:off x="0" y="607471"/>
        <a:ext cx="4841131" cy="1883700"/>
      </dsp:txXfrm>
    </dsp:sp>
    <dsp:sp modelId="{87ED8F6A-CD73-4D8F-8B2C-6E7968A8433F}">
      <dsp:nvSpPr>
        <dsp:cNvPr id="0" name=""/>
        <dsp:cNvSpPr/>
      </dsp:nvSpPr>
      <dsp:spPr>
        <a:xfrm>
          <a:off x="242056" y="223711"/>
          <a:ext cx="3388791" cy="767520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88" tIns="0" rIns="128088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/>
            <a:t>Atualizando o R</a:t>
          </a:r>
          <a:endParaRPr lang="en-US" sz="2600" kern="1200"/>
        </a:p>
      </dsp:txBody>
      <dsp:txXfrm>
        <a:off x="279523" y="261178"/>
        <a:ext cx="3313857" cy="692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E120A-BA95-4C83-BF03-A9019963A3E2}">
      <dsp:nvSpPr>
        <dsp:cNvPr id="0" name=""/>
        <dsp:cNvSpPr/>
      </dsp:nvSpPr>
      <dsp:spPr>
        <a:xfrm rot="5400000">
          <a:off x="9934098" y="-3210051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operador </a:t>
          </a:r>
          <a:r>
            <a:rPr lang="pt-BR" sz="3600" i="1" kern="1200" dirty="0" err="1">
              <a:solidFill>
                <a:srgbClr val="03203D"/>
              </a:solidFill>
            </a:rPr>
            <a:t>pipe</a:t>
          </a:r>
          <a:r>
            <a:rPr lang="pt-BR" sz="3600" kern="1200" dirty="0">
              <a:solidFill>
                <a:srgbClr val="03203D"/>
              </a:solidFill>
            </a:rPr>
            <a:t> %&gt;%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31535" y="1324288"/>
        <a:ext cx="9624288" cy="587386"/>
      </dsp:txXfrm>
    </dsp:sp>
    <dsp:sp modelId="{3F33730F-BA61-4A65-B9F0-80A130155062}">
      <dsp:nvSpPr>
        <dsp:cNvPr id="0" name=""/>
        <dsp:cNvSpPr/>
      </dsp:nvSpPr>
      <dsp:spPr>
        <a:xfrm>
          <a:off x="0" y="1132991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Shift + M</a:t>
          </a:r>
          <a:endParaRPr lang="en-US" sz="5100" kern="1200" dirty="0"/>
        </a:p>
      </dsp:txBody>
      <dsp:txXfrm>
        <a:off x="47334" y="1180325"/>
        <a:ext cx="5336868" cy="874974"/>
      </dsp:txXfrm>
    </dsp:sp>
    <dsp:sp modelId="{9A80D8DA-7F44-4554-A17D-214B5B15FBAE}">
      <dsp:nvSpPr>
        <dsp:cNvPr id="0" name=""/>
        <dsp:cNvSpPr/>
      </dsp:nvSpPr>
      <dsp:spPr>
        <a:xfrm rot="5400000">
          <a:off x="9934098" y="-1202763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executa linhas de código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31535" y="3331576"/>
        <a:ext cx="9624288" cy="587386"/>
      </dsp:txXfrm>
    </dsp:sp>
    <dsp:sp modelId="{EC9E5C23-25A5-4DC0-A87A-36D308974A96}">
      <dsp:nvSpPr>
        <dsp:cNvPr id="0" name=""/>
        <dsp:cNvSpPr/>
      </dsp:nvSpPr>
      <dsp:spPr>
        <a:xfrm>
          <a:off x="0" y="3140489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</a:t>
          </a:r>
          <a:r>
            <a:rPr lang="pt-BR" sz="5100" kern="1200" dirty="0" err="1"/>
            <a:t>Enter</a:t>
          </a:r>
          <a:endParaRPr lang="en-US" sz="5100" kern="1200" dirty="0"/>
        </a:p>
      </dsp:txBody>
      <dsp:txXfrm>
        <a:off x="47334" y="3187823"/>
        <a:ext cx="5336868" cy="874974"/>
      </dsp:txXfrm>
    </dsp:sp>
    <dsp:sp modelId="{00DC63A8-83DD-499B-B898-CA270331B0C1}">
      <dsp:nvSpPr>
        <dsp:cNvPr id="0" name=""/>
        <dsp:cNvSpPr/>
      </dsp:nvSpPr>
      <dsp:spPr>
        <a:xfrm rot="5400000">
          <a:off x="9934098" y="847835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formata a </a:t>
          </a:r>
          <a:r>
            <a:rPr lang="pt-BR" sz="3600" kern="1200" dirty="0" err="1">
              <a:solidFill>
                <a:srgbClr val="03203D"/>
              </a:solidFill>
            </a:rPr>
            <a:t>identação</a:t>
          </a:r>
          <a:r>
            <a:rPr lang="pt-BR" sz="3600" kern="1200" dirty="0">
              <a:solidFill>
                <a:srgbClr val="03203D"/>
              </a:solidFill>
            </a:rPr>
            <a:t> do script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31535" y="5382174"/>
        <a:ext cx="9624288" cy="587386"/>
      </dsp:txXfrm>
    </dsp:sp>
    <dsp:sp modelId="{9F2D1195-549C-4DC7-BE71-8CBE12364D9D}">
      <dsp:nvSpPr>
        <dsp:cNvPr id="0" name=""/>
        <dsp:cNvSpPr/>
      </dsp:nvSpPr>
      <dsp:spPr>
        <a:xfrm>
          <a:off x="0" y="5190990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Shift + A</a:t>
          </a:r>
          <a:endParaRPr lang="en-US" sz="5100" kern="1200" dirty="0"/>
        </a:p>
      </dsp:txBody>
      <dsp:txXfrm>
        <a:off x="47334" y="5238324"/>
        <a:ext cx="5336868" cy="8749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C8EED-7D4A-48CD-BD82-7D0CAE997800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F1D8E-4DDB-4174-89C8-68EE28E882D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9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43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E4D781C7-591D-6FFB-BCD8-B65E7989163F}"/>
              </a:ext>
            </a:extLst>
          </p:cNvPr>
          <p:cNvGrpSpPr/>
          <p:nvPr userDrawn="1"/>
        </p:nvGrpSpPr>
        <p:grpSpPr>
          <a:xfrm>
            <a:off x="859082" y="1257301"/>
            <a:ext cx="546986" cy="3886199"/>
            <a:chOff x="0" y="0"/>
            <a:chExt cx="99389" cy="773135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E3CB3B21-2BE0-5012-1DF7-081CDD4F2ADF}"/>
                </a:ext>
              </a:extLst>
            </p:cNvPr>
            <p:cNvSpPr/>
            <p:nvPr/>
          </p:nvSpPr>
          <p:spPr>
            <a:xfrm>
              <a:off x="0" y="0"/>
              <a:ext cx="99389" cy="773135"/>
            </a:xfrm>
            <a:custGeom>
              <a:avLst/>
              <a:gdLst/>
              <a:ahLst/>
              <a:cxnLst/>
              <a:rect l="l" t="t" r="r" b="b"/>
              <a:pathLst>
                <a:path w="99389" h="773135">
                  <a:moveTo>
                    <a:pt x="0" y="0"/>
                  </a:moveTo>
                  <a:lnTo>
                    <a:pt x="99389" y="0"/>
                  </a:lnTo>
                  <a:lnTo>
                    <a:pt x="99389" y="773135"/>
                  </a:lnTo>
                  <a:lnTo>
                    <a:pt x="0" y="773135"/>
                  </a:lnTo>
                  <a:close/>
                </a:path>
              </a:pathLst>
            </a:custGeom>
            <a:solidFill>
              <a:srgbClr val="FFFC00"/>
            </a:solidFill>
          </p:spPr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054EB2BD-3196-9515-05C5-C38FF777DC9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46D4129F-3835-6F8E-11C0-82A4975F1BC6}"/>
              </a:ext>
            </a:extLst>
          </p:cNvPr>
          <p:cNvGrpSpPr/>
          <p:nvPr userDrawn="1"/>
        </p:nvGrpSpPr>
        <p:grpSpPr>
          <a:xfrm>
            <a:off x="1143000" y="1257301"/>
            <a:ext cx="602336" cy="3886199"/>
            <a:chOff x="0" y="0"/>
            <a:chExt cx="109446" cy="773135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42274904-6967-DBFA-A357-1914300CD7EB}"/>
                </a:ext>
              </a:extLst>
            </p:cNvPr>
            <p:cNvSpPr/>
            <p:nvPr/>
          </p:nvSpPr>
          <p:spPr>
            <a:xfrm>
              <a:off x="0" y="0"/>
              <a:ext cx="109446" cy="773135"/>
            </a:xfrm>
            <a:custGeom>
              <a:avLst/>
              <a:gdLst/>
              <a:ahLst/>
              <a:cxnLst/>
              <a:rect l="l" t="t" r="r" b="b"/>
              <a:pathLst>
                <a:path w="109446" h="773135">
                  <a:moveTo>
                    <a:pt x="0" y="0"/>
                  </a:moveTo>
                  <a:lnTo>
                    <a:pt x="109446" y="0"/>
                  </a:lnTo>
                  <a:lnTo>
                    <a:pt x="109446" y="773135"/>
                  </a:lnTo>
                  <a:lnTo>
                    <a:pt x="0" y="773135"/>
                  </a:lnTo>
                  <a:close/>
                </a:path>
              </a:pathLst>
            </a:custGeom>
            <a:solidFill>
              <a:srgbClr val="102252"/>
            </a:solidFill>
          </p:spPr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9CF2AB07-EB20-E305-C554-F814FC6D2477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BFC7DCDE-F4CA-36EB-C759-5FDC178F6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445"/>
          <a:stretch/>
        </p:blipFill>
        <p:spPr>
          <a:xfrm>
            <a:off x="10513929" y="3622210"/>
            <a:ext cx="7774071" cy="629956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00D525B-E0A9-4BD7-229D-83680A74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257301"/>
            <a:ext cx="10744199" cy="290491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000"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8C5D06D-65AC-B87A-52C8-805F0D800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399" y="4508501"/>
            <a:ext cx="10744199" cy="6095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66081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F12AFA-E74E-4680-B53C-285640B2BBEC}" type="datetime1">
              <a:rPr lang="pt-BR" smtClean="0"/>
              <a:t>25/10/2022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5D5A30-B5B4-4951-9CE8-C758C9E09F1C}" type="datetime1">
              <a:rPr lang="pt-BR" smtClean="0"/>
              <a:t>25/10/2022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AC3AF7-E644-427F-B084-13A75F0DC5B2}" type="datetime1">
              <a:rPr lang="pt-BR" smtClean="0"/>
              <a:t>25/10/2022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5087600" cy="1143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74781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203D"/>
                </a:solidFill>
              </a:defRPr>
            </a:lvl1pPr>
            <a:lvl2pPr>
              <a:defRPr>
                <a:solidFill>
                  <a:srgbClr val="03203D"/>
                </a:solidFill>
              </a:defRPr>
            </a:lvl2pPr>
            <a:lvl3pPr>
              <a:defRPr>
                <a:solidFill>
                  <a:srgbClr val="03203D"/>
                </a:solidFill>
              </a:defRPr>
            </a:lvl3pPr>
            <a:lvl4pPr>
              <a:defRPr>
                <a:solidFill>
                  <a:srgbClr val="03203D"/>
                </a:solidFill>
              </a:defRPr>
            </a:lvl4pPr>
            <a:lvl5pPr>
              <a:defRPr>
                <a:solidFill>
                  <a:srgbClr val="03203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A8110392-5744-C69D-0EFF-EA9062BD2E2C}"/>
              </a:ext>
            </a:extLst>
          </p:cNvPr>
          <p:cNvGrpSpPr/>
          <p:nvPr userDrawn="1"/>
        </p:nvGrpSpPr>
        <p:grpSpPr>
          <a:xfrm>
            <a:off x="0" y="9259188"/>
            <a:ext cx="18288001" cy="1027812"/>
            <a:chOff x="0" y="0"/>
            <a:chExt cx="5858042" cy="270699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C5D4B0C7-D171-0C3E-B92D-2DB4FB432C27}"/>
                </a:ext>
              </a:extLst>
            </p:cNvPr>
            <p:cNvSpPr/>
            <p:nvPr/>
          </p:nvSpPr>
          <p:spPr>
            <a:xfrm>
              <a:off x="0" y="0"/>
              <a:ext cx="5858042" cy="270699"/>
            </a:xfrm>
            <a:custGeom>
              <a:avLst/>
              <a:gdLst/>
              <a:ahLst/>
              <a:cxnLst/>
              <a:rect l="l" t="t" r="r" b="b"/>
              <a:pathLst>
                <a:path w="5858042" h="270699">
                  <a:moveTo>
                    <a:pt x="0" y="0"/>
                  </a:moveTo>
                  <a:lnTo>
                    <a:pt x="5858042" y="0"/>
                  </a:lnTo>
                  <a:lnTo>
                    <a:pt x="5858042" y="270699"/>
                  </a:lnTo>
                  <a:lnTo>
                    <a:pt x="0" y="270699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382CB08D-F21E-E7E9-3F54-237B41967B91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415B93-7702-1722-BF2B-6E1762B2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9900" y="95631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984CD07F-B46E-4F4E-81A4-4C8B292F32F9}" type="datetime1">
              <a:rPr lang="pt-BR" smtClean="0"/>
              <a:pPr/>
              <a:t>25/10/2022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265A4B2-2568-319C-0455-830B65492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8300" y="9563100"/>
            <a:ext cx="119634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lapea@ufv.br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72BB00B-6F3E-5E41-5C08-768F270AF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DBB4B2EC-9A05-E955-CA15-BE000A6F36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5621000" y="289384"/>
            <a:ext cx="2628900" cy="1971675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FC624814-112D-2C43-B063-6B5B5E487E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9900" y="95631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58758C35-D810-4721-B70B-6060B553C56C}" type="datetime1">
              <a:rPr lang="pt-BR" smtClean="0"/>
              <a:pPr/>
              <a:t>25/10/2022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5C27C9E7-838A-05FC-ABFB-6A34965D4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8300" y="9563100"/>
            <a:ext cx="119634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lapea@ufv.br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8E68FB-6F99-4163-892D-FA5BE765D2D3}" type="datetime1">
              <a:rPr lang="pt-BR" smtClean="0"/>
              <a:t>25/10/2022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1FD2A2-7A4D-4BBE-B864-8179404D0740}" type="datetime1">
              <a:rPr lang="pt-BR" smtClean="0"/>
              <a:t>25/10/2022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7986476-0A5F-4BF9-9777-1FAB6C610315}" type="datetime1">
              <a:rPr lang="pt-BR" smtClean="0"/>
              <a:t>25/10/2022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FE2091-190D-44EC-997A-85EB3194F978}" type="datetime1">
              <a:rPr lang="pt-BR" smtClean="0"/>
              <a:t>25/10/2022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929AEF-6E8D-443E-A342-E22C4AB906E3}" type="datetime1">
              <a:rPr lang="pt-BR" smtClean="0"/>
              <a:t>25/10/2022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FCD43C0-2394-400E-B151-B801E5AA59EC}" type="datetime1">
              <a:rPr lang="pt-BR" smtClean="0"/>
              <a:t>25/10/2022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495A7-90C6-4A91-94FD-0E302AC3FE19}" type="datetime1">
              <a:rPr lang="pt-BR" smtClean="0"/>
              <a:t>25/10/2022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5" r:id="rId3"/>
    <p:sldLayoutId id="2147483649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" TargetMode="External"/><Relationship Id="rId11" Type="http://schemas.microsoft.com/office/2007/relationships/diagramDrawing" Target="../diagrams/drawing1.xml"/><Relationship Id="rId5" Type="http://schemas.openxmlformats.org/officeDocument/2006/relationships/image" Target="../media/image5.svg"/><Relationship Id="rId10" Type="http://schemas.openxmlformats.org/officeDocument/2006/relationships/diagramColors" Target="../diagrams/colors1.xml"/><Relationship Id="rId4" Type="http://schemas.openxmlformats.org/officeDocument/2006/relationships/image" Target="../media/image4.png"/><Relationship Id="rId9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rstudio.com/products/rstudio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index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>
            <a:extLst>
              <a:ext uri="{FF2B5EF4-FFF2-40B4-BE49-F238E27FC236}">
                <a16:creationId xmlns:a16="http://schemas.microsoft.com/office/drawing/2014/main" id="{920FA293-717E-118D-89DC-8E04BB7C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EXPLORATÓRIA DADOS E ESTATÍSTICA MULTIVARIADA</a:t>
            </a:r>
            <a:endParaRPr lang="en-US" dirty="0"/>
          </a:p>
        </p:txBody>
      </p:sp>
      <p:sp>
        <p:nvSpPr>
          <p:cNvPr id="17" name="Subtítulo 16">
            <a:extLst>
              <a:ext uri="{FF2B5EF4-FFF2-40B4-BE49-F238E27FC236}">
                <a16:creationId xmlns:a16="http://schemas.microsoft.com/office/drawing/2014/main" id="{D05907B1-00DE-194A-7E29-290EBA7EA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pt-BR" dirty="0"/>
              <a:t>WAGNER FARIA BARBOSA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25/10/2022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um </a:t>
            </a:r>
            <a:r>
              <a:rPr lang="en-US" sz="2200" dirty="0" err="1"/>
              <a:t>determinado</a:t>
            </a:r>
            <a:r>
              <a:rPr lang="en-US" sz="2200" dirty="0"/>
              <a:t> </a:t>
            </a:r>
            <a:r>
              <a:rPr lang="en-US" sz="2200" dirty="0" err="1"/>
              <a:t>delimitador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read_delim</a:t>
            </a:r>
            <a:r>
              <a:rPr lang="en-US" sz="2200" dirty="0"/>
              <a:t>("Ames_Data_delim.txt", </a:t>
            </a:r>
            <a:r>
              <a:rPr lang="en-US" sz="2200" dirty="0" err="1"/>
              <a:t>delim</a:t>
            </a:r>
            <a:r>
              <a:rPr lang="en-US" sz="2200" dirty="0"/>
              <a:t> = "|")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|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vírgula</a:t>
            </a:r>
            <a:r>
              <a:rPr lang="en-US" sz="2200" dirty="0"/>
              <a:t> </a:t>
            </a:r>
            <a:r>
              <a:rPr lang="en-US" sz="2200" dirty="0" err="1"/>
              <a:t>ou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read_csv</a:t>
            </a:r>
            <a:r>
              <a:rPr lang="en-US" sz="2200" dirty="0"/>
              <a:t>("Ames_Data.csv")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vírgula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read_csv</a:t>
            </a:r>
            <a:r>
              <a:rPr lang="en-US" sz="2200" dirty="0"/>
              <a:t>("</a:t>
            </a:r>
            <a:r>
              <a:rPr lang="en-US" sz="2200" dirty="0" err="1"/>
              <a:t>Data_Sets</a:t>
            </a:r>
            <a:r>
              <a:rPr lang="en-US" sz="2200" dirty="0"/>
              <a:t>/Ames_Data.csv") # </a:t>
            </a:r>
            <a:r>
              <a:rPr lang="en-US" sz="2200" dirty="0" err="1"/>
              <a:t>dentro</a:t>
            </a:r>
            <a:r>
              <a:rPr lang="en-US" sz="2200" dirty="0"/>
              <a:t> de </a:t>
            </a:r>
            <a:r>
              <a:rPr lang="en-US" sz="2200" dirty="0" err="1"/>
              <a:t>outra</a:t>
            </a:r>
            <a:r>
              <a:rPr lang="en-US" sz="2200" dirty="0"/>
              <a:t> pasta </a:t>
            </a:r>
            <a:r>
              <a:rPr lang="en-US" sz="2200" dirty="0" err="1"/>
              <a:t>na</a:t>
            </a:r>
            <a:r>
              <a:rPr lang="en-US" sz="2200" dirty="0"/>
              <a:t> pasta do </a:t>
            </a:r>
            <a:r>
              <a:rPr lang="en-US" sz="2200" dirty="0" err="1"/>
              <a:t>projeto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read_csv2("Ames_Data_semicolon.csv")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r>
              <a:rPr lang="en-US" sz="2200" dirty="0"/>
              <a:t> (csv)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read_csv2("Ames_Data_semicolon.txt")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r>
              <a:rPr lang="en-US" sz="2200" dirty="0"/>
              <a:t> (txt)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read_tsv</a:t>
            </a:r>
            <a:r>
              <a:rPr lang="en-US" sz="2200" dirty="0"/>
              <a:t>("</a:t>
            </a:r>
            <a:r>
              <a:rPr lang="en-US" sz="2200" dirty="0" err="1"/>
              <a:t>mtcars.tsv</a:t>
            </a:r>
            <a:r>
              <a:rPr lang="en-US" sz="2200" dirty="0"/>
              <a:t>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r>
              <a:rPr lang="en-US" sz="2200" dirty="0"/>
              <a:t> (</a:t>
            </a:r>
            <a:r>
              <a:rPr lang="en-US" sz="2200" dirty="0" err="1"/>
              <a:t>tsv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read_tsv</a:t>
            </a:r>
            <a:r>
              <a:rPr lang="en-US" sz="2200" dirty="0"/>
              <a:t>("mtcars_tsv.txt")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r>
              <a:rPr lang="en-US" sz="2200" dirty="0"/>
              <a:t> (txt)</a:t>
            </a:r>
          </a:p>
        </p:txBody>
      </p:sp>
      <p:pic>
        <p:nvPicPr>
          <p:cNvPr id="3" name="Picture 2" descr="Read Rectangular Text Data • readr">
            <a:extLst>
              <a:ext uri="{FF2B5EF4-FFF2-40B4-BE49-F238E27FC236}">
                <a16:creationId xmlns:a16="http://schemas.microsoft.com/office/drawing/2014/main" id="{3967A6AC-D124-6BD2-D74B-D6A42160237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867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25/10/2022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2" descr="Read Rectangular Text Data • readr">
            <a:extLst>
              <a:ext uri="{FF2B5EF4-FFF2-40B4-BE49-F238E27FC236}">
                <a16:creationId xmlns:a16="http://schemas.microsoft.com/office/drawing/2014/main" id="{A2F64116-27DA-5C39-612A-139ECDF68EA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Largura</a:t>
            </a:r>
            <a:r>
              <a:rPr lang="en-US" sz="2200" dirty="0"/>
              <a:t> </a:t>
            </a:r>
            <a:r>
              <a:rPr lang="en-US" sz="2200" dirty="0" err="1"/>
              <a:t>fixa</a:t>
            </a:r>
            <a:r>
              <a:rPr lang="en-US" sz="2200" dirty="0"/>
              <a:t> de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 </a:t>
            </a:r>
            <a:r>
              <a:rPr lang="en-US" sz="2200" dirty="0" err="1"/>
              <a:t>fwf_empty</a:t>
            </a:r>
            <a:r>
              <a:rPr lang="en-US" sz="2200" dirty="0"/>
              <a:t>("fwf-sample_2.txt",</a:t>
            </a:r>
          </a:p>
          <a:p>
            <a:pPr marL="0" indent="0">
              <a:buNone/>
            </a:pPr>
            <a:r>
              <a:rPr lang="en-US" sz="2200" dirty="0"/>
              <a:t>                       </a:t>
            </a:r>
            <a:r>
              <a:rPr lang="en-US" sz="2200" dirty="0" err="1"/>
              <a:t>col_names</a:t>
            </a:r>
            <a:r>
              <a:rPr lang="en-US" sz="2200" dirty="0"/>
              <a:t> = </a:t>
            </a:r>
          </a:p>
          <a:p>
            <a:pPr marL="0" indent="0">
              <a:buNone/>
            </a:pPr>
            <a:r>
              <a:rPr lang="en-US" sz="2200" dirty="0"/>
              <a:t>                         c("first", "last", "state", "</a:t>
            </a:r>
            <a:r>
              <a:rPr lang="en-US" sz="2200" dirty="0" err="1"/>
              <a:t>ssn</a:t>
            </a:r>
            <a:r>
              <a:rPr lang="en-US" sz="2200" dirty="0"/>
              <a:t>")) # </a:t>
            </a:r>
            <a:r>
              <a:rPr lang="en-US" sz="2200" dirty="0" err="1"/>
              <a:t>adivinha</a:t>
            </a:r>
            <a:r>
              <a:rPr lang="en-US" sz="2200" dirty="0"/>
              <a:t> a </a:t>
            </a:r>
            <a:r>
              <a:rPr lang="en-US" sz="2200" dirty="0" err="1"/>
              <a:t>posição</a:t>
            </a:r>
            <a:r>
              <a:rPr lang="en-US" sz="2200" dirty="0"/>
              <a:t> das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 </a:t>
            </a:r>
            <a:r>
              <a:rPr lang="en-US" sz="2200" dirty="0" err="1"/>
              <a:t>fwf_widths</a:t>
            </a:r>
            <a:r>
              <a:rPr lang="en-US" sz="2200" dirty="0"/>
              <a:t>(c(22, 10, 12), # </a:t>
            </a:r>
            <a:r>
              <a:rPr lang="en-US" sz="2200" dirty="0" err="1"/>
              <a:t>quantidade</a:t>
            </a:r>
            <a:r>
              <a:rPr lang="en-US" sz="2200" dirty="0"/>
              <a:t> de </a:t>
            </a:r>
            <a:r>
              <a:rPr lang="en-US" sz="2200" dirty="0" err="1"/>
              <a:t>espaços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                      c("name", "state", "</a:t>
            </a:r>
            <a:r>
              <a:rPr lang="en-US" sz="2200" dirty="0" err="1"/>
              <a:t>ssn</a:t>
            </a:r>
            <a:r>
              <a:rPr lang="en-US" sz="2200" dirty="0"/>
              <a:t>")) # </a:t>
            </a:r>
            <a:r>
              <a:rPr lang="en-US" sz="2200" dirty="0" err="1"/>
              <a:t>especifica</a:t>
            </a:r>
            <a:r>
              <a:rPr lang="en-US" sz="2200" dirty="0"/>
              <a:t> as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fwf_cols</a:t>
            </a:r>
            <a:r>
              <a:rPr lang="en-US" sz="2200" dirty="0"/>
              <a:t>(name = 22, state = 10, </a:t>
            </a:r>
            <a:r>
              <a:rPr lang="en-US" sz="2200" dirty="0" err="1"/>
              <a:t>ssn</a:t>
            </a:r>
            <a:r>
              <a:rPr lang="en-US" sz="2200" dirty="0"/>
              <a:t> = 12) # </a:t>
            </a:r>
            <a:r>
              <a:rPr lang="en-US" sz="2200" dirty="0" err="1"/>
              <a:t>Argumentos</a:t>
            </a:r>
            <a:r>
              <a:rPr lang="en-US" sz="2200" dirty="0"/>
              <a:t> </a:t>
            </a:r>
            <a:r>
              <a:rPr lang="en-US" sz="2200" dirty="0" err="1"/>
              <a:t>nomeados</a:t>
            </a:r>
            <a:r>
              <a:rPr lang="en-US" sz="2200" dirty="0"/>
              <a:t> com as </a:t>
            </a:r>
            <a:r>
              <a:rPr lang="en-US" sz="2200" dirty="0" err="1"/>
              <a:t>larguras</a:t>
            </a:r>
            <a:r>
              <a:rPr lang="en-US" sz="2200" dirty="0"/>
              <a:t> de </a:t>
            </a:r>
            <a:r>
              <a:rPr lang="en-US" sz="2200" dirty="0" err="1"/>
              <a:t>coluna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</p:txBody>
      </p:sp>
    </p:spTree>
    <p:extLst>
      <p:ext uri="{BB962C8B-B14F-4D97-AF65-F5344CB8AC3E}">
        <p14:creationId xmlns:p14="http://schemas.microsoft.com/office/powerpoint/2010/main" val="2175225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25/10/2022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FF36AC61-355A-0AB7-0409-13382ED0C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3860"/>
          <a:stretch/>
        </p:blipFill>
        <p:spPr>
          <a:xfrm>
            <a:off x="469900" y="1433389"/>
            <a:ext cx="6442117" cy="4056980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D992049-A5B3-D068-B208-F6A027AD7A04}"/>
              </a:ext>
            </a:extLst>
          </p:cNvPr>
          <p:cNvSpPr txBox="1"/>
          <p:nvPr/>
        </p:nvSpPr>
        <p:spPr>
          <a:xfrm>
            <a:off x="6336533" y="8641662"/>
            <a:ext cx="3736985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Fonte: https://readxl.tidyverse.org/</a:t>
            </a:r>
            <a:endParaRPr lang="en-US" dirty="0"/>
          </a:p>
        </p:txBody>
      </p:sp>
      <p:pic>
        <p:nvPicPr>
          <p:cNvPr id="6" name="Espaço Reservado para Conteúdo 10">
            <a:extLst>
              <a:ext uri="{FF2B5EF4-FFF2-40B4-BE49-F238E27FC236}">
                <a16:creationId xmlns:a16="http://schemas.microsoft.com/office/drawing/2014/main" id="{904F4938-A7D1-7647-DFE1-966BB3022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40"/>
          <a:stretch/>
        </p:blipFill>
        <p:spPr>
          <a:xfrm>
            <a:off x="7620000" y="3469243"/>
            <a:ext cx="6442117" cy="473581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98C60E9-F950-B5A0-B0BD-C4B7E206B04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612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25/10/2022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library(</a:t>
            </a:r>
            <a:r>
              <a:rPr lang="en-US" sz="2200" dirty="0" err="1"/>
              <a:t>readxl</a:t>
            </a:r>
            <a:r>
              <a:rPr lang="en-US" sz="2200" dirty="0"/>
              <a:t>) # </a:t>
            </a:r>
            <a:r>
              <a:rPr lang="en-US" sz="2200" dirty="0" err="1"/>
              <a:t>carregar</a:t>
            </a:r>
            <a:r>
              <a:rPr lang="en-US" sz="2200" dirty="0"/>
              <a:t> o </a:t>
            </a:r>
            <a:r>
              <a:rPr lang="en-US" sz="2200" dirty="0" err="1"/>
              <a:t>pacote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("Ames_Data.xlsx") # </a:t>
            </a:r>
            <a:r>
              <a:rPr lang="en-US" sz="2200" dirty="0" err="1"/>
              <a:t>ler</a:t>
            </a:r>
            <a:r>
              <a:rPr lang="en-US" sz="2200" dirty="0"/>
              <a:t> o banco de dados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readxl</a:t>
            </a:r>
            <a:r>
              <a:rPr lang="en-US" sz="2200" dirty="0"/>
              <a:t>::</a:t>
            </a:r>
            <a:r>
              <a:rPr lang="en-US" sz="2200" dirty="0" err="1"/>
              <a:t>read_xlsx</a:t>
            </a:r>
            <a:r>
              <a:rPr lang="en-US" sz="2200" dirty="0"/>
              <a:t>("Ames_Data.xlsx") # </a:t>
            </a:r>
            <a:r>
              <a:rPr lang="en-US" sz="2200" dirty="0" err="1"/>
              <a:t>ler</a:t>
            </a:r>
            <a:r>
              <a:rPr lang="en-US" sz="2200" dirty="0"/>
              <a:t> </a:t>
            </a:r>
            <a:r>
              <a:rPr lang="en-US" sz="2200" dirty="0" err="1"/>
              <a:t>sem</a:t>
            </a:r>
            <a:r>
              <a:rPr lang="en-US" sz="2200" dirty="0"/>
              <a:t> </a:t>
            </a:r>
            <a:r>
              <a:rPr lang="en-US" sz="2200" dirty="0" err="1"/>
              <a:t>carregar</a:t>
            </a:r>
            <a:r>
              <a:rPr lang="en-US" sz="2200" dirty="0"/>
              <a:t> o </a:t>
            </a:r>
            <a:r>
              <a:rPr lang="en-US" sz="2200" dirty="0" err="1"/>
              <a:t>pacote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("datasets.xlsx")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primeira</a:t>
            </a:r>
            <a:r>
              <a:rPr lang="en-US" sz="2200" dirty="0"/>
              <a:t> </a:t>
            </a:r>
            <a:r>
              <a:rPr lang="en-US" sz="2200" dirty="0" err="1"/>
              <a:t>planilha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read_excel</a:t>
            </a:r>
            <a:r>
              <a:rPr lang="en-US" sz="2200" dirty="0"/>
              <a:t>("datasets.xlsx", 2)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especificada</a:t>
            </a:r>
            <a:r>
              <a:rPr lang="en-US" sz="2200" dirty="0"/>
              <a:t> pela </a:t>
            </a:r>
            <a:r>
              <a:rPr lang="en-US" sz="2200" dirty="0" err="1"/>
              <a:t>ordem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("datasets.xlsx", 4)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especificada</a:t>
            </a:r>
            <a:r>
              <a:rPr lang="en-US" sz="2200" dirty="0"/>
              <a:t> pela </a:t>
            </a:r>
            <a:r>
              <a:rPr lang="en-US" sz="2200" dirty="0" err="1"/>
              <a:t>ordem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read_excel</a:t>
            </a:r>
            <a:r>
              <a:rPr lang="en-US" sz="2200" dirty="0"/>
              <a:t>("datasets.xlsx", "</a:t>
            </a:r>
            <a:r>
              <a:rPr lang="en-US" sz="2200" dirty="0" err="1"/>
              <a:t>mtcars</a:t>
            </a:r>
            <a:r>
              <a:rPr lang="en-US" sz="2200" dirty="0"/>
              <a:t>")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especificando</a:t>
            </a:r>
            <a:r>
              <a:rPr lang="en-US" sz="2200" dirty="0"/>
              <a:t> o </a:t>
            </a:r>
            <a:r>
              <a:rPr lang="en-US" sz="2200" dirty="0" err="1"/>
              <a:t>nome</a:t>
            </a:r>
            <a:r>
              <a:rPr lang="en-US" sz="2200" dirty="0"/>
              <a:t> dela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ECC2FAD-8A9D-73B5-81AC-A8C61F9E195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66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25/10/2022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"datasets.xlsx"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map(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#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planilhas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lista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excel_sheets</a:t>
            </a:r>
            <a:r>
              <a:rPr lang="en-US" sz="2200" dirty="0"/>
              <a:t>("datasets.xlsx")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lapply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 #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planilhas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lista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"datasets.xlsx"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map_dfr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|&gt; view() # Junta o banco de dados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linha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"datasets_2.xlsx"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map_dfc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"datasets_2.xlsx") |&gt; view() # Junta o banco de dados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coluna</a:t>
            </a:r>
            <a:endParaRPr lang="en-US" sz="22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03BF778-FEC3-E15B-C56D-8C683E3A5AF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669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 como </a:t>
            </a:r>
            <a:r>
              <a:rPr lang="pt-BR" dirty="0" err="1"/>
              <a:t>Tibble</a:t>
            </a:r>
            <a:r>
              <a:rPr lang="pt-BR" dirty="0"/>
              <a:t> (</a:t>
            </a:r>
            <a:r>
              <a:rPr lang="pt-BR" dirty="0" err="1"/>
              <a:t>tibble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25/10/2022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iris |&gt; </a:t>
            </a:r>
            <a:r>
              <a:rPr lang="en-US" sz="2200" dirty="0" err="1"/>
              <a:t>as_tibble</a:t>
            </a:r>
            <a:r>
              <a:rPr lang="en-US" sz="2200" dirty="0"/>
              <a:t>() # </a:t>
            </a:r>
            <a:r>
              <a:rPr lang="en-US" sz="2200" dirty="0" err="1"/>
              <a:t>transforma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(x = 5:10, y = 2 * (3 ^ x))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(a = 1, b = 1:3)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(a = character(), b = integer())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r>
              <a:rPr lang="en-US" sz="2200" dirty="0"/>
              <a:t> com zero </a:t>
            </a:r>
            <a:r>
              <a:rPr lang="en-US" sz="2200" dirty="0" err="1"/>
              <a:t>observações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tribble(</a:t>
            </a:r>
          </a:p>
          <a:p>
            <a:pPr marL="0" indent="0">
              <a:buNone/>
            </a:pPr>
            <a:r>
              <a:rPr lang="en-US" sz="2200" dirty="0"/>
              <a:t>  ~</a:t>
            </a:r>
            <a:r>
              <a:rPr lang="en-US" sz="2200" dirty="0" err="1"/>
              <a:t>colA</a:t>
            </a:r>
            <a:r>
              <a:rPr lang="en-US" sz="2200" dirty="0"/>
              <a:t>, ~</a:t>
            </a:r>
            <a:r>
              <a:rPr lang="en-US" sz="2200" dirty="0" err="1"/>
              <a:t>colB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"a",   1,</a:t>
            </a:r>
          </a:p>
          <a:p>
            <a:pPr marL="0" indent="0">
              <a:buNone/>
            </a:pPr>
            <a:r>
              <a:rPr lang="en-US" sz="2200" dirty="0"/>
              <a:t>  "b",   2,</a:t>
            </a:r>
          </a:p>
          <a:p>
            <a:pPr marL="0" indent="0">
              <a:buNone/>
            </a:pPr>
            <a:r>
              <a:rPr lang="en-US" sz="2200" dirty="0"/>
              <a:t>  "c",   3</a:t>
            </a:r>
          </a:p>
          <a:p>
            <a:pPr marL="0" indent="0">
              <a:buNone/>
            </a:pP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9" name="Espaço Reservado para Conteúdo 7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AAB6EDAA-14D1-915E-2E5A-404BD81CC2F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840" y="6362700"/>
            <a:ext cx="2136771" cy="24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39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 como </a:t>
            </a:r>
            <a:r>
              <a:rPr lang="pt-BR" dirty="0" err="1"/>
              <a:t>Tibble</a:t>
            </a:r>
            <a:r>
              <a:rPr lang="pt-BR" dirty="0"/>
              <a:t> (</a:t>
            </a:r>
            <a:r>
              <a:rPr lang="pt-BR" dirty="0" err="1"/>
              <a:t>tibble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25/10/2022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 &lt;- </a:t>
            </a:r>
            <a:r>
              <a:rPr lang="pt-BR" sz="2200" dirty="0" err="1"/>
              <a:t>tribble</a:t>
            </a:r>
            <a:r>
              <a:rPr lang="pt-BR" sz="2200" dirty="0"/>
              <a:t>(</a:t>
            </a:r>
          </a:p>
          <a:p>
            <a:pPr marL="0" indent="0">
              <a:buNone/>
            </a:pPr>
            <a:r>
              <a:rPr lang="pt-BR" sz="2200" dirty="0"/>
              <a:t>  ~x,  ~y,</a:t>
            </a:r>
          </a:p>
          <a:p>
            <a:pPr marL="0" indent="0">
              <a:buNone/>
            </a:pPr>
            <a:r>
              <a:rPr lang="pt-BR" sz="2200" dirty="0"/>
              <a:t>  "a", 1:3,</a:t>
            </a:r>
          </a:p>
          <a:p>
            <a:pPr marL="0" indent="0">
              <a:buNone/>
            </a:pPr>
            <a:r>
              <a:rPr lang="pt-BR" sz="2200" dirty="0"/>
              <a:t>  "b", 4:6</a:t>
            </a:r>
          </a:p>
          <a:p>
            <a:pPr marL="0" indent="0">
              <a:buNone/>
            </a:pPr>
            <a:r>
              <a:rPr lang="pt-BR" sz="2200" dirty="0"/>
              <a:t>) # Se o valor na célula não for escalar, cria-se uma lista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endParaRPr lang="pt-BR" sz="2200" dirty="0"/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[[1]] # acesso a primeira coluna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[[2]] # acesso a segunda coluna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6" name="Espaço Reservado para Conteúdo 7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F685051E-C14A-AE96-B2B8-2CAF3188497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840" y="6362700"/>
            <a:ext cx="2136771" cy="24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16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Manipulação do banco de dados (</a:t>
            </a:r>
            <a:r>
              <a:rPr lang="pt-BR" dirty="0" err="1"/>
              <a:t>dplyr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A91E50-1C20-0B9E-CBF6-153F33BD7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 err="1"/>
              <a:t>Verbos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mutate(), select(), filter(), arrange(), </a:t>
            </a:r>
            <a:r>
              <a:rPr lang="en-US" sz="2600" dirty="0" err="1"/>
              <a:t>summarise</a:t>
            </a:r>
            <a:r>
              <a:rPr lang="en-US" sz="2600" dirty="0"/>
              <a:t>(), slice(), rename(), etc.</a:t>
            </a:r>
          </a:p>
          <a:p>
            <a:pPr marL="0" indent="0">
              <a:buNone/>
            </a:pPr>
            <a:r>
              <a:rPr lang="en-US" sz="2600" dirty="0"/>
              <a:t>  </a:t>
            </a:r>
          </a:p>
          <a:p>
            <a:pPr marL="0" indent="0">
              <a:buNone/>
            </a:pPr>
            <a:r>
              <a:rPr lang="en-US" sz="2600" b="1" dirty="0" err="1"/>
              <a:t>Sufixos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_at(), _if(), _all(), etc.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b="1" dirty="0" err="1"/>
              <a:t>Agrupamento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 err="1"/>
              <a:t>group_by</a:t>
            </a:r>
            <a:r>
              <a:rPr lang="en-US" sz="2600" dirty="0"/>
              <a:t>() e ungroup().</a:t>
            </a:r>
          </a:p>
          <a:p>
            <a:pPr marL="0" indent="0">
              <a:buNone/>
            </a:pPr>
            <a:r>
              <a:rPr lang="en-US" sz="2600" dirty="0"/>
              <a:t>  </a:t>
            </a:r>
          </a:p>
          <a:p>
            <a:pPr marL="0" indent="0">
              <a:buNone/>
            </a:pPr>
            <a:r>
              <a:rPr lang="en-US" sz="2600" b="1" dirty="0" err="1"/>
              <a:t>Junções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 err="1"/>
              <a:t>inner_join</a:t>
            </a:r>
            <a:r>
              <a:rPr lang="en-US" sz="2600" dirty="0"/>
              <a:t>(), </a:t>
            </a:r>
            <a:r>
              <a:rPr lang="en-US" sz="2600" dirty="0" err="1"/>
              <a:t>full_join</a:t>
            </a:r>
            <a:r>
              <a:rPr lang="en-US" sz="2600" dirty="0"/>
              <a:t>(), </a:t>
            </a:r>
            <a:r>
              <a:rPr lang="en-US" sz="2600" dirty="0" err="1"/>
              <a:t>left_join</a:t>
            </a:r>
            <a:r>
              <a:rPr lang="en-US" sz="2600" dirty="0"/>
              <a:t>() e </a:t>
            </a:r>
            <a:r>
              <a:rPr lang="en-US" sz="2600" dirty="0" err="1"/>
              <a:t>right_join</a:t>
            </a:r>
            <a:r>
              <a:rPr lang="en-US" sz="2600" dirty="0"/>
              <a:t>().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b="1" dirty="0" err="1"/>
              <a:t>Funções</a:t>
            </a:r>
            <a:r>
              <a:rPr lang="en-US" sz="2600" b="1" dirty="0"/>
              <a:t> </a:t>
            </a:r>
            <a:r>
              <a:rPr lang="en-US" sz="2600" b="1" dirty="0" err="1"/>
              <a:t>resumo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n(), </a:t>
            </a:r>
            <a:r>
              <a:rPr lang="en-US" sz="2600" dirty="0" err="1"/>
              <a:t>n_distinct</a:t>
            </a:r>
            <a:r>
              <a:rPr lang="en-US" sz="2600" dirty="0"/>
              <a:t>(), first(), last(), nth(), etc.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25/10/2022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6" name="Picture 4" descr="A Grammar of Data Manipulation • dplyr">
            <a:extLst>
              <a:ext uri="{FF2B5EF4-FFF2-40B4-BE49-F238E27FC236}">
                <a16:creationId xmlns:a16="http://schemas.microsoft.com/office/drawing/2014/main" id="{FB51957B-511C-0FF3-01BB-85954DA2CB6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838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9294E-CED0-A0B5-177A-8F9050C0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C5F438-BE72-DA4F-FFAF-46ED02124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25/10/2022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9079D3-D8F4-277A-E191-87DE15F2A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1A7174-D1B6-FB64-3DAC-011AC442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074" name="Picture 2" descr="Complete set of boolean operations. `x` is the left-hand circle, `y` is the right-hand circle, and the shaded region show which parts each operator selects.">
            <a:extLst>
              <a:ext uri="{FF2B5EF4-FFF2-40B4-BE49-F238E27FC236}">
                <a16:creationId xmlns:a16="http://schemas.microsoft.com/office/drawing/2014/main" id="{BE298FFB-0C2A-FD25-419C-D9AFB26312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099" y="2857500"/>
            <a:ext cx="989180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379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Importando o banco de dados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&lt;- </a:t>
            </a:r>
            <a:r>
              <a:rPr lang="en-US" sz="2200" dirty="0" err="1"/>
              <a:t>readRDS</a:t>
            </a:r>
            <a:r>
              <a:rPr lang="en-US" sz="2200" dirty="0"/>
              <a:t>("</a:t>
            </a:r>
            <a:r>
              <a:rPr lang="en-US" sz="2200" dirty="0" err="1"/>
              <a:t>Ames_Data.rds</a:t>
            </a:r>
            <a:r>
              <a:rPr lang="en-US" sz="2200" dirty="0"/>
              <a:t>") # </a:t>
            </a:r>
            <a:r>
              <a:rPr lang="en-US" sz="2200" dirty="0" err="1"/>
              <a:t>Importando</a:t>
            </a:r>
            <a:r>
              <a:rPr lang="en-US" sz="2200" dirty="0"/>
              <a:t> o banco de dados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&lt;- ggplot2::</a:t>
            </a:r>
            <a:r>
              <a:rPr lang="en-US" sz="2200" dirty="0" err="1"/>
              <a:t>msleep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&lt;- </a:t>
            </a:r>
            <a:r>
              <a:rPr lang="en-US" sz="2200" dirty="0" err="1"/>
              <a:t>as_tibble</a:t>
            </a:r>
            <a:r>
              <a:rPr lang="en-US" sz="2200" dirty="0"/>
              <a:t>(iris)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&lt;- </a:t>
            </a:r>
            <a:r>
              <a:rPr lang="en-US" sz="2200" dirty="0" err="1"/>
              <a:t>as_tibble</a:t>
            </a:r>
            <a:r>
              <a:rPr lang="en-US" sz="2200" dirty="0"/>
              <a:t>(</a:t>
            </a:r>
            <a:r>
              <a:rPr lang="en-US" sz="2200" dirty="0" err="1"/>
              <a:t>mtcars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25/10/2022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24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do R</a:t>
            </a:r>
            <a:endParaRPr lang="en-US" i="1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461BFE5D-E898-8BDD-302C-104A8A2A9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11400" cy="7223274"/>
          </a:xfrm>
        </p:spPr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B5D9-7590-4C60-B171-E7619A14FAFB}" type="datetime1">
              <a:rPr lang="pt-BR" smtClean="0"/>
              <a:t>25/10/2022</a:t>
            </a:fld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Espaço Reservado para Conteúdo 3">
            <a:extLst>
              <a:ext uri="{FF2B5EF4-FFF2-40B4-BE49-F238E27FC236}">
                <a16:creationId xmlns:a16="http://schemas.microsoft.com/office/drawing/2014/main" id="{9303B144-E148-8A71-5C1F-4D799924F1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0"/>
          <a:stretch/>
        </p:blipFill>
        <p:spPr>
          <a:xfrm>
            <a:off x="6553199" y="3314700"/>
            <a:ext cx="10110177" cy="4850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Espaço Reservado para Conteúdo 5">
            <a:extLst>
              <a:ext uri="{FF2B5EF4-FFF2-40B4-BE49-F238E27FC236}">
                <a16:creationId xmlns:a16="http://schemas.microsoft.com/office/drawing/2014/main" id="{856F52B9-67C7-0632-2A42-24D57C437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900" y="1892016"/>
            <a:ext cx="4102100" cy="3178560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49B7014-2527-66C4-D6AA-5E9053B69078}"/>
              </a:ext>
            </a:extLst>
          </p:cNvPr>
          <p:cNvSpPr/>
          <p:nvPr/>
        </p:nvSpPr>
        <p:spPr>
          <a:xfrm>
            <a:off x="6553200" y="2121876"/>
            <a:ext cx="4240579" cy="766042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</a:t>
            </a:r>
            <a:endParaRPr lang="en-US" sz="2200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F0E10F7B-0CEB-BA04-6075-1702A1BAAB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823770"/>
              </p:ext>
            </p:extLst>
          </p:nvPr>
        </p:nvGraphicFramePr>
        <p:xfrm>
          <a:off x="838200" y="5680101"/>
          <a:ext cx="4841131" cy="271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959C5AF-2F42-2500-D835-59D61E6C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</p:spTree>
    <p:extLst>
      <p:ext uri="{BB962C8B-B14F-4D97-AF65-F5344CB8AC3E}">
        <p14:creationId xmlns:p14="http://schemas.microsoft.com/office/powerpoint/2010/main" val="4185484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") # Qualidade geral do imóvel boa (x)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Gr_Liv_Area</a:t>
            </a:r>
            <a:r>
              <a:rPr lang="pt-BR" sz="2200" dirty="0"/>
              <a:t>  &gt; </a:t>
            </a:r>
            <a:r>
              <a:rPr lang="pt-BR" sz="2200" dirty="0" err="1"/>
              <a:t>mean</a:t>
            </a:r>
            <a:r>
              <a:rPr lang="pt-BR" sz="2200" dirty="0"/>
              <a:t>(</a:t>
            </a:r>
            <a:r>
              <a:rPr lang="pt-BR" sz="2200" dirty="0" err="1"/>
              <a:t>Gr_Liv_Area</a:t>
            </a:r>
            <a:r>
              <a:rPr lang="pt-BR" sz="2200" dirty="0"/>
              <a:t> , na.rm = TRUE)) # Maior que a média da variável (x)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&amp; # Qualidade geral do imóvel boa </a:t>
            </a:r>
          </a:p>
          <a:p>
            <a:pPr marL="0" indent="0">
              <a:buNone/>
            </a:pPr>
            <a:r>
              <a:rPr lang="pt-BR" sz="2200" dirty="0"/>
              <a:t>           </a:t>
            </a:r>
            <a:r>
              <a:rPr lang="pt-BR" sz="2200" dirty="0" err="1"/>
              <a:t>Total_Bsmt_SF</a:t>
            </a:r>
            <a:r>
              <a:rPr lang="pt-BR" sz="2200" dirty="0"/>
              <a:t> &gt; 2100)  # Área do porão maior que 2100 (x &amp; y)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| # Qualidade geral do imóvel boa</a:t>
            </a:r>
          </a:p>
          <a:p>
            <a:pPr marL="0" indent="0">
              <a:buNone/>
            </a:pPr>
            <a:r>
              <a:rPr lang="pt-BR" sz="2200" dirty="0"/>
              <a:t>           !</a:t>
            </a:r>
            <a:r>
              <a:rPr lang="pt-BR" sz="2200" dirty="0" err="1"/>
              <a:t>Total_Bsmt_SF</a:t>
            </a:r>
            <a:r>
              <a:rPr lang="pt-BR" sz="2200" dirty="0"/>
              <a:t> &gt; 2100) # Área do porão maior que 2100 (x | y)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&amp; # Qualidade do geral do imóvel boa</a:t>
            </a:r>
          </a:p>
          <a:p>
            <a:pPr marL="0" indent="0">
              <a:buNone/>
            </a:pPr>
            <a:r>
              <a:rPr lang="pt-BR" sz="2200" dirty="0"/>
              <a:t>           !</a:t>
            </a:r>
            <a:r>
              <a:rPr lang="pt-BR" sz="2200" dirty="0" err="1"/>
              <a:t>Total_Bsmt_SF</a:t>
            </a:r>
            <a:r>
              <a:rPr lang="pt-BR" sz="2200" dirty="0"/>
              <a:t> &gt; 2100) # Área do porão maior que 2100 (x &amp; !y)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25/10/2022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6845F5C-997E-BF0C-B7BA-C8D75A63863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024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"Good" |  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boa</a:t>
            </a:r>
          </a:p>
          <a:p>
            <a:pPr marL="0" indent="0">
              <a:buNone/>
            </a:pPr>
            <a:r>
              <a:rPr lang="en-US" sz="2200" dirty="0"/>
              <a:t>         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")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(x | 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"Good" &amp;    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boa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")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(x &amp; 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xor</a:t>
            </a:r>
            <a:r>
              <a:rPr lang="en-US" sz="2200" dirty="0"/>
              <a:t>(</a:t>
            </a:r>
            <a:r>
              <a:rPr lang="en-US" sz="2200" dirty="0" err="1"/>
              <a:t>Total_Bsmt_SF</a:t>
            </a:r>
            <a:r>
              <a:rPr lang="en-US" sz="2200" dirty="0"/>
              <a:t> &lt; 500,                 # </a:t>
            </a:r>
            <a:r>
              <a:rPr lang="en-US" sz="2200" dirty="0" err="1"/>
              <a:t>Área</a:t>
            </a:r>
            <a:r>
              <a:rPr lang="en-US" sz="2200" dirty="0"/>
              <a:t> do </a:t>
            </a:r>
            <a:r>
              <a:rPr lang="en-US" sz="2200" dirty="0" err="1"/>
              <a:t>porão</a:t>
            </a:r>
            <a:r>
              <a:rPr lang="en-US" sz="2200" dirty="0"/>
              <a:t> &lt; 500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Overall_Qual</a:t>
            </a:r>
            <a:r>
              <a:rPr lang="en-US" sz="2200" dirty="0"/>
              <a:t>  == "</a:t>
            </a:r>
            <a:r>
              <a:rPr lang="en-US" sz="2200" dirty="0" err="1"/>
              <a:t>Very_Good</a:t>
            </a:r>
            <a:r>
              <a:rPr lang="en-US" sz="2200" dirty="0"/>
              <a:t>")) %&gt;%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</a:t>
            </a:r>
            <a:r>
              <a:rPr lang="en-US" sz="2200" dirty="0" err="1"/>
              <a:t>xor</a:t>
            </a:r>
            <a:r>
              <a:rPr lang="en-US" sz="2200" dirty="0"/>
              <a:t>(x, y))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Total_Bsmt_SF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xor</a:t>
            </a:r>
            <a:r>
              <a:rPr lang="en-US" sz="2200" dirty="0"/>
              <a:t>(</a:t>
            </a:r>
            <a:r>
              <a:rPr lang="en-US" sz="2200" dirty="0" err="1"/>
              <a:t>Total_Bsmt_SF</a:t>
            </a:r>
            <a:r>
              <a:rPr lang="en-US" sz="2200" dirty="0"/>
              <a:t> &lt; 500,                 # </a:t>
            </a:r>
            <a:r>
              <a:rPr lang="en-US" sz="2200" dirty="0" err="1"/>
              <a:t>Área</a:t>
            </a:r>
            <a:r>
              <a:rPr lang="en-US" sz="2200" dirty="0"/>
              <a:t> do </a:t>
            </a:r>
            <a:r>
              <a:rPr lang="en-US" sz="2200" dirty="0" err="1"/>
              <a:t>porão</a:t>
            </a:r>
            <a:r>
              <a:rPr lang="en-US" sz="2200" dirty="0"/>
              <a:t> &lt; 500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Overall_Qual</a:t>
            </a:r>
            <a:r>
              <a:rPr lang="en-US" sz="2200" dirty="0"/>
              <a:t>  == "</a:t>
            </a:r>
            <a:r>
              <a:rPr lang="en-US" sz="2200" dirty="0" err="1"/>
              <a:t>Very_Good</a:t>
            </a:r>
            <a:r>
              <a:rPr lang="en-US" sz="2200" dirty="0"/>
              <a:t>")) %&gt;%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</a:t>
            </a:r>
            <a:r>
              <a:rPr lang="en-US" sz="2200" dirty="0" err="1"/>
              <a:t>xor</a:t>
            </a:r>
            <a:r>
              <a:rPr lang="en-US" sz="2200" dirty="0"/>
              <a:t>(x, y))</a:t>
            </a:r>
          </a:p>
          <a:p>
            <a:pPr marL="0" indent="0">
              <a:buNone/>
            </a:pPr>
            <a:r>
              <a:rPr lang="en-US" sz="2200" dirty="0"/>
              <a:t>  arrange(desc(</a:t>
            </a:r>
            <a:r>
              <a:rPr lang="en-US" sz="2200" dirty="0" err="1"/>
              <a:t>Total_Bsmt_SF</a:t>
            </a:r>
            <a:r>
              <a:rPr lang="en-US" sz="2200" dirty="0"/>
              <a:t>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25/10/2022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127650F5-2743-F757-338E-85D5F789F6C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564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</a:t>
            </a:r>
            <a:r>
              <a:rPr lang="pt-BR" dirty="0" err="1"/>
              <a:t>Bonus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Year_Built</a:t>
            </a:r>
            <a:r>
              <a:rPr lang="en-US" sz="2200" dirty="0"/>
              <a:t> %in% c(2000, 2001, 2003))  # </a:t>
            </a: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contidos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um </a:t>
            </a:r>
            <a:r>
              <a:rPr lang="en-US" sz="2200" dirty="0" err="1"/>
              <a:t>vetor</a:t>
            </a:r>
            <a:r>
              <a:rPr lang="en-US" sz="2200" dirty="0"/>
              <a:t> (x %in% </a:t>
            </a:r>
            <a:r>
              <a:rPr lang="en-US" sz="2200" dirty="0" err="1"/>
              <a:t>vetor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filter(!</a:t>
            </a:r>
            <a:r>
              <a:rPr lang="en-US" sz="2200" dirty="0" err="1"/>
              <a:t>Year_Built</a:t>
            </a:r>
            <a:r>
              <a:rPr lang="en-US" sz="2200" dirty="0"/>
              <a:t> %in% c(2000, 2001, 2003)) # </a:t>
            </a:r>
            <a:r>
              <a:rPr lang="en-US" sz="2200" dirty="0" err="1"/>
              <a:t>Valores</a:t>
            </a:r>
            <a:r>
              <a:rPr lang="en-US" sz="2200" dirty="0"/>
              <a:t> NÃO </a:t>
            </a:r>
            <a:r>
              <a:rPr lang="en-US" sz="2200" dirty="0" err="1"/>
              <a:t>contidos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um </a:t>
            </a:r>
            <a:r>
              <a:rPr lang="en-US" sz="2200" dirty="0" err="1"/>
              <a:t>vetor</a:t>
            </a:r>
            <a:r>
              <a:rPr lang="en-US" sz="2200" dirty="0"/>
              <a:t> (!x %in% </a:t>
            </a:r>
            <a:r>
              <a:rPr lang="en-US" sz="2200" dirty="0" err="1"/>
              <a:t>vetor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  </a:t>
            </a:r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                                      </a:t>
            </a:r>
          </a:p>
          <a:p>
            <a:pPr marL="0" indent="0">
              <a:buNone/>
            </a:pPr>
            <a:r>
              <a:rPr lang="en-US" sz="2200" dirty="0"/>
              <a:t>  filter(between(</a:t>
            </a:r>
            <a:r>
              <a:rPr lang="en-US" sz="2200" dirty="0" err="1"/>
              <a:t>Gr_Liv_Area</a:t>
            </a:r>
            <a:r>
              <a:rPr lang="en-US" sz="2200" dirty="0"/>
              <a:t>, 2500, 3000))     # Entre (</a:t>
            </a:r>
            <a:r>
              <a:rPr lang="en-US" sz="2200" dirty="0" err="1"/>
              <a:t>intervalo</a:t>
            </a:r>
            <a:r>
              <a:rPr lang="en-US" sz="2200" dirty="0"/>
              <a:t> </a:t>
            </a:r>
            <a:r>
              <a:rPr lang="en-US" sz="2200" dirty="0" err="1"/>
              <a:t>fechado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Gr_Liv_Area</a:t>
            </a:r>
            <a:r>
              <a:rPr lang="en-US" sz="2200" dirty="0"/>
              <a:t> &gt;= 2500 &amp;</a:t>
            </a:r>
          </a:p>
          <a:p>
            <a:pPr marL="0" indent="0">
              <a:buNone/>
            </a:pPr>
            <a:r>
              <a:rPr lang="en-US" sz="2200" dirty="0"/>
              <a:t>         </a:t>
            </a:r>
            <a:r>
              <a:rPr lang="en-US" sz="2200" dirty="0" err="1"/>
              <a:t>Gr_Liv_Area</a:t>
            </a:r>
            <a:r>
              <a:rPr lang="en-US" sz="2200" dirty="0"/>
              <a:t> &lt;= 3000)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filter(near(</a:t>
            </a:r>
            <a:r>
              <a:rPr lang="en-US" sz="2200" dirty="0" err="1"/>
              <a:t>Gr_Liv_Area</a:t>
            </a:r>
            <a:r>
              <a:rPr lang="en-US" sz="2200" dirty="0"/>
              <a:t>, 2750, </a:t>
            </a:r>
            <a:r>
              <a:rPr lang="en-US" sz="2200" dirty="0" err="1"/>
              <a:t>tol</a:t>
            </a:r>
            <a:r>
              <a:rPr lang="en-US" sz="2200" dirty="0"/>
              <a:t> = 250))     # </a:t>
            </a:r>
            <a:r>
              <a:rPr lang="en-US" sz="2200" dirty="0" err="1"/>
              <a:t>próximo</a:t>
            </a:r>
            <a:r>
              <a:rPr lang="en-US" sz="2200" dirty="0"/>
              <a:t> (</a:t>
            </a:r>
            <a:r>
              <a:rPr lang="en-US" sz="2200" dirty="0" err="1"/>
              <a:t>intervalo</a:t>
            </a:r>
            <a:r>
              <a:rPr lang="en-US" sz="2200" dirty="0"/>
              <a:t> </a:t>
            </a:r>
            <a:r>
              <a:rPr lang="en-US" sz="2200" dirty="0" err="1"/>
              <a:t>aberto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25/10/2022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918565C4-E752-A740-6D75-BAD4B7F2C6C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205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</a:t>
            </a:r>
            <a:r>
              <a:rPr lang="pt-BR" dirty="0" err="1"/>
              <a:t>Bonus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filter(near(</a:t>
            </a:r>
            <a:r>
              <a:rPr lang="en-US" sz="2200" dirty="0" err="1"/>
              <a:t>Sale_Price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            mean(</a:t>
            </a:r>
            <a:r>
              <a:rPr lang="en-US" sz="2200" dirty="0" err="1"/>
              <a:t>Sale_Price</a:t>
            </a:r>
            <a:r>
              <a:rPr lang="en-US" sz="2200" dirty="0"/>
              <a:t>, na.rm = T), </a:t>
            </a:r>
          </a:p>
          <a:p>
            <a:pPr marL="0" indent="0">
              <a:buNone/>
            </a:pPr>
            <a:r>
              <a:rPr lang="en-US" sz="2200" dirty="0"/>
              <a:t>              </a:t>
            </a:r>
            <a:r>
              <a:rPr lang="en-US" sz="2200" dirty="0" err="1"/>
              <a:t>tol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Sale_Price</a:t>
            </a:r>
            <a:r>
              <a:rPr lang="en-US" sz="2200" dirty="0"/>
              <a:t>,  na.rm = T)/sqrt(length(</a:t>
            </a:r>
            <a:r>
              <a:rPr lang="en-US" sz="2200" dirty="0" err="1"/>
              <a:t>Sale_Price</a:t>
            </a:r>
            <a:r>
              <a:rPr lang="en-US" sz="2200" dirty="0"/>
              <a:t>)) </a:t>
            </a:r>
          </a:p>
          <a:p>
            <a:pPr marL="0" indent="0">
              <a:buNone/>
            </a:pPr>
            <a:r>
              <a:rPr lang="en-US" sz="2200" dirty="0"/>
              <a:t>              )</a:t>
            </a:r>
          </a:p>
          <a:p>
            <a:pPr marL="0" indent="0">
              <a:buNone/>
            </a:pPr>
            <a:r>
              <a:rPr lang="en-US" sz="2200" dirty="0"/>
              <a:t>         ) # </a:t>
            </a:r>
            <a:r>
              <a:rPr lang="en-US" sz="2200" dirty="0" err="1"/>
              <a:t>média</a:t>
            </a:r>
            <a:r>
              <a:rPr lang="en-US" sz="2200" dirty="0"/>
              <a:t> </a:t>
            </a:r>
            <a:r>
              <a:rPr lang="en-US" sz="2200" dirty="0" err="1"/>
              <a:t>mais</a:t>
            </a:r>
            <a:r>
              <a:rPr lang="en-US" sz="2200" dirty="0"/>
              <a:t> </a:t>
            </a:r>
            <a:r>
              <a:rPr lang="en-US" sz="2200" dirty="0" err="1"/>
              <a:t>ou</a:t>
            </a:r>
            <a:r>
              <a:rPr lang="en-US" sz="2200" dirty="0"/>
              <a:t> </a:t>
            </a:r>
            <a:r>
              <a:rPr lang="en-US" sz="2200" dirty="0" err="1"/>
              <a:t>menos</a:t>
            </a:r>
            <a:r>
              <a:rPr lang="en-US" sz="2200" dirty="0"/>
              <a:t> </a:t>
            </a:r>
            <a:r>
              <a:rPr lang="en-US" sz="2200" dirty="0" err="1"/>
              <a:t>erro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str_detect</a:t>
            </a:r>
            <a:r>
              <a:rPr lang="en-US" sz="2200" dirty="0"/>
              <a:t>(</a:t>
            </a:r>
            <a:r>
              <a:rPr lang="en-US" sz="2200" dirty="0" err="1"/>
              <a:t>Overall_Qual</a:t>
            </a:r>
            <a:r>
              <a:rPr lang="en-US" sz="2200" dirty="0"/>
              <a:t>, pattern = "Good"))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tolower</a:t>
            </a:r>
            <a:r>
              <a:rPr lang="en-US" sz="2200" dirty="0"/>
              <a:t>("</a:t>
            </a:r>
            <a:r>
              <a:rPr lang="en-US" sz="2200" dirty="0" err="1"/>
              <a:t>gOoD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str_detect</a:t>
            </a:r>
            <a:r>
              <a:rPr lang="en-US" sz="2200" dirty="0"/>
              <a:t>(</a:t>
            </a:r>
            <a:r>
              <a:rPr lang="en-US" sz="2200" dirty="0" err="1"/>
              <a:t>tolower</a:t>
            </a:r>
            <a:r>
              <a:rPr lang="en-US" sz="2200" dirty="0"/>
              <a:t>(</a:t>
            </a:r>
            <a:r>
              <a:rPr lang="en-US" sz="2200" dirty="0" err="1"/>
              <a:t>Overall_Qual</a:t>
            </a:r>
            <a:r>
              <a:rPr lang="en-US" sz="2200" dirty="0"/>
              <a:t>), pattern = "good"))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", </a:t>
            </a:r>
          </a:p>
          <a:p>
            <a:pPr marL="0" indent="0">
              <a:buNone/>
            </a:pPr>
            <a:r>
              <a:rPr lang="en-US" sz="2200" dirty="0"/>
              <a:t>         (Foundation != "</a:t>
            </a:r>
            <a:r>
              <a:rPr lang="en-US" sz="2200" dirty="0" err="1"/>
              <a:t>PConc</a:t>
            </a:r>
            <a:r>
              <a:rPr lang="en-US" sz="2200" dirty="0"/>
              <a:t>" | </a:t>
            </a:r>
            <a:r>
              <a:rPr lang="en-US" sz="2200" dirty="0" err="1"/>
              <a:t>Garage_Cars</a:t>
            </a:r>
            <a:r>
              <a:rPr lang="en-US" sz="2200" dirty="0"/>
              <a:t> &gt; 2)) # </a:t>
            </a:r>
            <a:r>
              <a:rPr lang="en-US" sz="2200" dirty="0" err="1"/>
              <a:t>Multiplas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25/10/2022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1181E43A-D229-3D8C-BC19-1269B70A7B5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153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AC7FE-FEF8-5CA5-1620-F53A05AD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</a:t>
            </a:r>
            <a:r>
              <a:rPr lang="pt-BR" dirty="0" err="1"/>
              <a:t>Bonus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242827-7C83-2F5D-1A38-47D1E7E75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filter(is.na(conservation)) # </a:t>
            </a:r>
            <a:r>
              <a:rPr lang="en-US" sz="2200" dirty="0" err="1"/>
              <a:t>filtrar</a:t>
            </a:r>
            <a:r>
              <a:rPr lang="en-US" sz="2200" dirty="0"/>
              <a:t> </a:t>
            </a:r>
            <a:r>
              <a:rPr lang="en-US" sz="2200" dirty="0" err="1"/>
              <a:t>linhas</a:t>
            </a:r>
            <a:r>
              <a:rPr lang="en-US" sz="2200" dirty="0"/>
              <a:t> </a:t>
            </a:r>
            <a:r>
              <a:rPr lang="en-US" sz="2200" dirty="0" err="1"/>
              <a:t>vazias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pt-BR" sz="2200" dirty="0" err="1"/>
              <a:t>msleep</a:t>
            </a:r>
            <a:r>
              <a:rPr lang="pt-BR" sz="2200" dirty="0"/>
              <a:t> |&gt;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(!is.na(</a:t>
            </a:r>
            <a:r>
              <a:rPr lang="pt-BR" sz="2200" dirty="0" err="1"/>
              <a:t>conservation</a:t>
            </a:r>
            <a:r>
              <a:rPr lang="pt-BR" sz="2200" dirty="0"/>
              <a:t>)) # remove as observações com NA em uma coluna</a:t>
            </a:r>
          </a:p>
          <a:p>
            <a:pPr marL="0" indent="0">
              <a:buNone/>
            </a:pPr>
            <a:endParaRPr lang="pt-BR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7D4665-46E7-D231-B789-E56154B5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25/10/2022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E9636D-9FE6-E6AD-CA7F-79001171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1121AA-5CD0-5323-B249-1DF2D9D2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0E75D69-71F9-CDCE-65CF-318F8FD7359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852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AC7FE-FEF8-5CA5-1620-F53A05AD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</a:t>
            </a:r>
            <a:r>
              <a:rPr lang="pt-BR" dirty="0" err="1"/>
              <a:t>Bonus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242827-7C83-2F5D-1A38-47D1E7E75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1:3]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any_vars</a:t>
            </a:r>
            <a:r>
              <a:rPr lang="en-US" sz="2200" dirty="0"/>
              <a:t>(. &gt; 2000)) # </a:t>
            </a:r>
            <a:r>
              <a:rPr lang="en-US" sz="2200" dirty="0" err="1"/>
              <a:t>União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[,1:3]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all_vars</a:t>
            </a:r>
            <a:r>
              <a:rPr lang="en-US" sz="2200" dirty="0"/>
              <a:t>(. &gt; 2000)) # </a:t>
            </a:r>
            <a:r>
              <a:rPr lang="en-US" sz="2200" dirty="0" err="1"/>
              <a:t>Interseção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filter_if</a:t>
            </a:r>
            <a:r>
              <a:rPr lang="en-US" sz="2200" dirty="0"/>
              <a:t>(</a:t>
            </a:r>
            <a:r>
              <a:rPr lang="en-US" sz="2200" dirty="0" err="1"/>
              <a:t>is.character</a:t>
            </a:r>
            <a:r>
              <a:rPr lang="en-US" sz="2200" dirty="0"/>
              <a:t>, </a:t>
            </a:r>
            <a:r>
              <a:rPr lang="en-US" sz="2200" dirty="0" err="1"/>
              <a:t>any_vars</a:t>
            </a:r>
            <a:r>
              <a:rPr lang="en-US" sz="2200" dirty="0"/>
              <a:t>(is.na(.)))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, </a:t>
            </a:r>
            <a:r>
              <a:rPr lang="en-US" sz="2200" dirty="0" err="1"/>
              <a:t>any_vars</a:t>
            </a:r>
            <a:r>
              <a:rPr lang="en-US" sz="2200" dirty="0"/>
              <a:t>(is.na(.)))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all_vars</a:t>
            </a:r>
            <a:r>
              <a:rPr lang="en-US" sz="2200" dirty="0"/>
              <a:t>(!is.na(.)))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  <a:r>
              <a:rPr lang="en-US" sz="2200" dirty="0" err="1"/>
              <a:t>filter_at</a:t>
            </a:r>
            <a:r>
              <a:rPr lang="en-US" sz="2200" dirty="0"/>
              <a:t>(1:3,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en-US" sz="2200" dirty="0" err="1"/>
              <a:t>União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filter_at</a:t>
            </a:r>
            <a:r>
              <a:rPr lang="en-US" sz="2200" dirty="0"/>
              <a:t>(vars(</a:t>
            </a:r>
            <a:r>
              <a:rPr lang="en-US" sz="2200" dirty="0" err="1"/>
              <a:t>Gr_Liv_Area</a:t>
            </a:r>
            <a:r>
              <a:rPr lang="en-US" sz="2200" dirty="0"/>
              <a:t>, 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en-US" sz="2200" dirty="0" err="1"/>
              <a:t>União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filter_at</a:t>
            </a:r>
            <a:r>
              <a:rPr lang="en-US" sz="2200" dirty="0"/>
              <a:t>(vars(contains("Year")), </a:t>
            </a:r>
            <a:r>
              <a:rPr lang="en-US" sz="2200" dirty="0" err="1"/>
              <a:t>all_vars</a:t>
            </a:r>
            <a:r>
              <a:rPr lang="en-US" sz="2200" dirty="0"/>
              <a:t>(.&gt; 2000))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7D4665-46E7-D231-B789-E56154B5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25/10/2022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E9636D-9FE6-E6AD-CA7F-79001171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1121AA-5CD0-5323-B249-1DF2D9D2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0E2AEE1C-BCFA-58A1-449F-7F1A024CD3A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441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(Ordenação)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Gr_Liv_Area</a:t>
            </a:r>
            <a:r>
              <a:rPr lang="en-US" sz="2200" dirty="0"/>
              <a:t>) # </a:t>
            </a:r>
            <a:r>
              <a:rPr lang="en-US" sz="2200" dirty="0" err="1"/>
              <a:t>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arrange(desc(</a:t>
            </a:r>
            <a:r>
              <a:rPr lang="en-US" sz="2200" dirty="0" err="1"/>
              <a:t>Gr_Liv_Area</a:t>
            </a:r>
            <a:r>
              <a:rPr lang="en-US" sz="2200" dirty="0"/>
              <a:t>)) # </a:t>
            </a:r>
            <a:r>
              <a:rPr lang="en-US" sz="2200" dirty="0" err="1"/>
              <a:t>decrescente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 # </a:t>
            </a:r>
            <a:r>
              <a:rPr lang="en-US" sz="2200" dirty="0" err="1"/>
              <a:t>crescente</a:t>
            </a:r>
            <a:r>
              <a:rPr lang="en-US" sz="2200" dirty="0"/>
              <a:t> com </a:t>
            </a:r>
            <a:r>
              <a:rPr lang="en-US" sz="2200" dirty="0" err="1"/>
              <a:t>duas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Year_Built</a:t>
            </a:r>
            <a:r>
              <a:rPr lang="en-US" sz="2200" dirty="0"/>
              <a:t>, desc(</a:t>
            </a:r>
            <a:r>
              <a:rPr lang="en-US" sz="2200" dirty="0" err="1"/>
              <a:t>Year_Remod_Add</a:t>
            </a:r>
            <a:r>
              <a:rPr lang="en-US" sz="2200" dirty="0"/>
              <a:t>)) # </a:t>
            </a:r>
            <a:r>
              <a:rPr lang="en-US" sz="2200" dirty="0" err="1"/>
              <a:t>crescente</a:t>
            </a:r>
            <a:r>
              <a:rPr lang="en-US" sz="2200" dirty="0"/>
              <a:t> e </a:t>
            </a:r>
            <a:r>
              <a:rPr lang="en-US" sz="2200" dirty="0" err="1"/>
              <a:t>decrescente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</a:t>
            </a:r>
            <a:r>
              <a:rPr lang="en-US" sz="2200" dirty="0" err="1"/>
              <a:t>cyl</a:t>
            </a:r>
            <a:r>
              <a:rPr lang="en-US" sz="2200" dirty="0"/>
              <a:t>) %&gt;% # </a:t>
            </a:r>
            <a:r>
              <a:rPr lang="en-US" sz="2200" dirty="0" err="1"/>
              <a:t>Agrupa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cilindradas</a:t>
            </a:r>
            <a:r>
              <a:rPr lang="en-US" sz="2200" dirty="0"/>
              <a:t> e </a:t>
            </a:r>
            <a:r>
              <a:rPr lang="en-US" sz="2200" dirty="0" err="1"/>
              <a:t>organiza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arrange(desc(mpg)) %&gt;% </a:t>
            </a:r>
            <a:r>
              <a:rPr lang="en-US" sz="2200" dirty="0" err="1"/>
              <a:t>data.frame</a:t>
            </a:r>
            <a:r>
              <a:rPr lang="en-US" sz="2200" dirty="0"/>
              <a:t>()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25/10/2022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672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(Partição)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slice(1:5)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slice(-(1:20))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slice(20:n())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  <a:r>
              <a:rPr lang="en-US" sz="2200" dirty="0" err="1"/>
              <a:t>slice_head</a:t>
            </a:r>
            <a:r>
              <a:rPr lang="en-US" sz="2200" dirty="0"/>
              <a:t>(n = 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  <a:r>
              <a:rPr lang="en-US" sz="2200" dirty="0" err="1"/>
              <a:t>slice_tail</a:t>
            </a:r>
            <a:r>
              <a:rPr lang="en-US" sz="2200" dirty="0"/>
              <a:t>(n = 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  <a:r>
              <a:rPr lang="en-US" sz="2200" dirty="0" err="1"/>
              <a:t>slice_min</a:t>
            </a:r>
            <a:r>
              <a:rPr lang="en-US" sz="2200" dirty="0"/>
              <a:t>(mpg, n = 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  <a:r>
              <a:rPr lang="en-US" sz="2200" dirty="0" err="1"/>
              <a:t>slice_max</a:t>
            </a:r>
            <a:r>
              <a:rPr lang="en-US" sz="2200" dirty="0"/>
              <a:t>(mpg, n = 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Font typeface="Arial" pitchFamily="34" charset="0"/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  <a:r>
              <a:rPr lang="en-US" sz="2200" dirty="0" err="1"/>
              <a:t>slice_sample</a:t>
            </a:r>
            <a:r>
              <a:rPr lang="en-US" sz="2200" dirty="0"/>
              <a:t>(n = 5)</a:t>
            </a:r>
          </a:p>
          <a:p>
            <a:pPr marL="0" indent="0">
              <a:buFont typeface="Arial" pitchFamily="34" charset="0"/>
              <a:buNone/>
            </a:pPr>
            <a:endParaRPr lang="en-US" sz="2200" dirty="0"/>
          </a:p>
          <a:p>
            <a:pPr marL="0" indent="0">
              <a:buFont typeface="Arial" pitchFamily="34" charset="0"/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  <a:r>
              <a:rPr lang="en-US" sz="2200" dirty="0" err="1"/>
              <a:t>slice_sample</a:t>
            </a:r>
            <a:r>
              <a:rPr lang="en-US" sz="2200" dirty="0"/>
              <a:t>(n = 5, replace = TRUE)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25/10/2022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569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(Amostragem)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  <a:r>
              <a:rPr lang="en-US" sz="2200" dirty="0" err="1"/>
              <a:t>sample_frac</a:t>
            </a:r>
            <a:r>
              <a:rPr lang="en-US" sz="2200" dirty="0"/>
              <a:t>()</a:t>
            </a:r>
          </a:p>
          <a:p>
            <a:pPr marL="0" indent="0">
              <a:buFont typeface="Arial" pitchFamily="34" charset="0"/>
              <a:buNone/>
            </a:pPr>
            <a:endParaRPr lang="en-US" sz="2200" dirty="0"/>
          </a:p>
          <a:p>
            <a:pPr marL="0" indent="0">
              <a:buFont typeface="Arial" pitchFamily="34" charset="0"/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  <a:r>
              <a:rPr lang="en-US" sz="2200" dirty="0" err="1"/>
              <a:t>sample_frac</a:t>
            </a:r>
            <a:r>
              <a:rPr lang="en-US" sz="2200" dirty="0"/>
              <a:t>(0.2)</a:t>
            </a:r>
          </a:p>
          <a:p>
            <a:pPr marL="0" indent="0">
              <a:buFont typeface="Arial" pitchFamily="34" charset="0"/>
              <a:buNone/>
            </a:pPr>
            <a:endParaRPr lang="en-US" sz="2200" dirty="0"/>
          </a:p>
          <a:p>
            <a:pPr marL="0" indent="0">
              <a:buFont typeface="Arial" pitchFamily="34" charset="0"/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  <a:r>
              <a:rPr lang="en-US" sz="2200" dirty="0" err="1"/>
              <a:t>sample_n</a:t>
            </a:r>
            <a:r>
              <a:rPr lang="en-US" sz="2200" dirty="0"/>
              <a:t>(10)</a:t>
            </a:r>
          </a:p>
          <a:p>
            <a:pPr marL="0" indent="0">
              <a:buFont typeface="Arial" pitchFamily="34" charset="0"/>
              <a:buNone/>
            </a:pPr>
            <a:endParaRPr lang="en-US" sz="2200" dirty="0"/>
          </a:p>
          <a:p>
            <a:pPr marL="0" indent="0">
              <a:buFont typeface="Arial" pitchFamily="34" charset="0"/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  <a:r>
              <a:rPr lang="en-US" sz="2200" dirty="0" err="1"/>
              <a:t>sample_n</a:t>
            </a:r>
            <a:r>
              <a:rPr lang="en-US" sz="2200" dirty="0"/>
              <a:t>(50, replace = TRUE)</a:t>
            </a:r>
          </a:p>
          <a:p>
            <a:pPr marL="0" indent="0">
              <a:buFont typeface="Arial" pitchFamily="34" charset="0"/>
              <a:buNone/>
            </a:pPr>
            <a:endParaRPr lang="en-US" sz="2200" dirty="0"/>
          </a:p>
          <a:p>
            <a:pPr marL="0" indent="0">
              <a:buFont typeface="Arial" pitchFamily="34" charset="0"/>
              <a:buNone/>
            </a:pPr>
            <a:r>
              <a:rPr lang="en-US" sz="2200" dirty="0"/>
              <a:t>iris %&gt;% </a:t>
            </a:r>
            <a:r>
              <a:rPr lang="en-US" sz="2200" dirty="0" err="1"/>
              <a:t>group_by</a:t>
            </a:r>
            <a:r>
              <a:rPr lang="en-US" sz="2200" dirty="0"/>
              <a:t>(Species) %&gt;% </a:t>
            </a:r>
            <a:r>
              <a:rPr lang="en-US" sz="2200" dirty="0" err="1"/>
              <a:t>sample_frac</a:t>
            </a:r>
            <a:r>
              <a:rPr lang="en-US" sz="2200" dirty="0"/>
              <a:t>(0.1)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25/10/2022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693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7A620-CF33-DB3E-769C-2A13F14A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1F1791-F17B-46E9-1320-37052FDCC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Price_by_Area</a:t>
            </a:r>
            <a:r>
              <a:rPr lang="en-US" sz="2200" dirty="0"/>
              <a:t> = </a:t>
            </a:r>
            <a:r>
              <a:rPr lang="en-US" sz="2200" dirty="0" err="1"/>
              <a:t>Sale_Price</a:t>
            </a:r>
            <a:r>
              <a:rPr lang="en-US" sz="2200" dirty="0"/>
              <a:t>/</a:t>
            </a:r>
            <a:r>
              <a:rPr lang="en-US" sz="2200" dirty="0" err="1"/>
              <a:t>Lot_Area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       .keep = "all") # used, unused, none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Sale_Price</a:t>
            </a:r>
            <a:r>
              <a:rPr lang="en-US" sz="2200" dirty="0"/>
              <a:t> = </a:t>
            </a:r>
            <a:r>
              <a:rPr lang="en-US" sz="2200" dirty="0" err="1"/>
              <a:t>Sale_Price</a:t>
            </a:r>
            <a:r>
              <a:rPr lang="en-US" sz="2200" dirty="0"/>
              <a:t>/1000,</a:t>
            </a:r>
          </a:p>
          <a:p>
            <a:pPr marL="0" indent="0">
              <a:buNone/>
            </a:pPr>
            <a:r>
              <a:rPr lang="en-US" sz="2200" dirty="0"/>
              <a:t>         .keep = "unused") # used, unused, none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Garage_Cars</a:t>
            </a:r>
            <a:r>
              <a:rPr lang="en-US" sz="2200" dirty="0"/>
              <a:t> = </a:t>
            </a:r>
            <a:r>
              <a:rPr lang="en-US" sz="2200" dirty="0" err="1"/>
              <a:t>as_factor</a:t>
            </a:r>
            <a:r>
              <a:rPr lang="en-US" sz="2200" dirty="0"/>
              <a:t>(</a:t>
            </a:r>
            <a:r>
              <a:rPr lang="en-US" sz="2200" dirty="0" err="1"/>
              <a:t>Garage_Cars</a:t>
            </a:r>
            <a:r>
              <a:rPr lang="en-US" sz="2200" dirty="0"/>
              <a:t>)) # </a:t>
            </a:r>
            <a:r>
              <a:rPr lang="en-US" sz="2200" dirty="0" err="1"/>
              <a:t>as_factor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2:3]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Mean_Year</a:t>
            </a:r>
            <a:r>
              <a:rPr lang="en-US" sz="2200" dirty="0"/>
              <a:t> = mean(c(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))) # mean(x, y)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 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Good_Garage</a:t>
            </a:r>
            <a:r>
              <a:rPr lang="en-US" sz="2200" dirty="0"/>
              <a:t> = 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ifelse</a:t>
            </a:r>
            <a:r>
              <a:rPr lang="en-US" sz="2200" dirty="0"/>
              <a:t>(</a:t>
            </a:r>
            <a:r>
              <a:rPr lang="en-US" sz="2200" dirty="0" err="1"/>
              <a:t>Garage_Cars</a:t>
            </a:r>
            <a:r>
              <a:rPr lang="en-US" sz="2200" dirty="0"/>
              <a:t> &gt; 1, </a:t>
            </a:r>
            <a:r>
              <a:rPr lang="en-US" sz="2200" dirty="0" err="1"/>
              <a:t>Garage_Cars</a:t>
            </a:r>
            <a:r>
              <a:rPr lang="en-US" sz="2200" dirty="0"/>
              <a:t>, "No"), # </a:t>
            </a:r>
            <a:r>
              <a:rPr lang="en-US" sz="2200" dirty="0" err="1"/>
              <a:t>ifelse</a:t>
            </a:r>
            <a:r>
              <a:rPr lang="en-US" sz="2200" dirty="0"/>
              <a:t>(condition, a, b) </a:t>
            </a:r>
          </a:p>
          <a:p>
            <a:pPr marL="0" indent="0">
              <a:buNone/>
            </a:pPr>
            <a:r>
              <a:rPr lang="en-US" sz="2200" dirty="0"/>
              <a:t>         .after = "</a:t>
            </a:r>
            <a:r>
              <a:rPr lang="en-US" sz="2200" dirty="0" err="1"/>
              <a:t>Garage_Cars</a:t>
            </a:r>
            <a:r>
              <a:rPr lang="en-US" sz="2200" dirty="0"/>
              <a:t>" 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9EBE2F-00AF-6F57-B581-EC490143F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25/10/2022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421E3F-DF3A-DBAD-6D96-958734F4A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2FE808-F90B-E566-0321-A56BDD6D3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1C464B0-64F1-034E-91F2-F11058725D2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146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do RStudio</a:t>
            </a:r>
            <a:endParaRPr lang="en-US" i="1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E779-5629-4044-BE4D-CD761766F64A}" type="datetime1">
              <a:rPr lang="pt-BR" smtClean="0"/>
              <a:t>25/10/2022</a:t>
            </a:fld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5E27D815-CE9B-8533-7E67-D00C22A52520}"/>
              </a:ext>
            </a:extLst>
          </p:cNvPr>
          <p:cNvSpPr/>
          <p:nvPr/>
        </p:nvSpPr>
        <p:spPr>
          <a:xfrm>
            <a:off x="6555263" y="1706299"/>
            <a:ext cx="68559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https://www.rstudio.com/products/rstudio/download/</a:t>
            </a:r>
            <a:endParaRPr lang="en-US" sz="2200" b="1" dirty="0">
              <a:solidFill>
                <a:schemeClr val="bg1"/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369D312-2A7A-EEE1-D948-278AC32888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319" y="1690688"/>
            <a:ext cx="3468081" cy="346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CCF6736-93D4-5C85-695B-4001BA0FE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48" y="3233692"/>
            <a:ext cx="8205300" cy="5415007"/>
          </a:xfrm>
          <a:prstGeom prst="rect">
            <a:avLst/>
          </a:prstGeom>
          <a:ln w="38100" cap="sq">
            <a:solidFill>
              <a:srgbClr val="03203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B99C1C69-D7DA-38B6-0F0F-9DB087B2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32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777F5-1650-AC35-42C4-5EB30EA63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6A88-DAA5-8E0C-238E-729BB74A7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mutate_all</a:t>
            </a:r>
            <a:r>
              <a:rPr lang="pt-BR" sz="2200" dirty="0"/>
              <a:t>(</a:t>
            </a:r>
            <a:r>
              <a:rPr lang="pt-BR" sz="2200" dirty="0" err="1"/>
              <a:t>tolower</a:t>
            </a:r>
            <a:r>
              <a:rPr lang="pt-BR" sz="2200" dirty="0"/>
              <a:t>) # aplica uma função em todas as colunas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mutate_if</a:t>
            </a:r>
            <a:r>
              <a:rPr lang="pt-BR" sz="2200" dirty="0"/>
              <a:t>(</a:t>
            </a:r>
            <a:r>
              <a:rPr lang="pt-BR" sz="2200" dirty="0" err="1"/>
              <a:t>is.numeric</a:t>
            </a:r>
            <a:r>
              <a:rPr lang="pt-BR" sz="2200" dirty="0"/>
              <a:t>, </a:t>
            </a:r>
            <a:r>
              <a:rPr lang="pt-BR" sz="2200" dirty="0" err="1"/>
              <a:t>scale</a:t>
            </a:r>
            <a:r>
              <a:rPr lang="pt-BR" sz="2200" dirty="0"/>
              <a:t>) # aplica uma função sob uma condição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mutate_at</a:t>
            </a:r>
            <a:r>
              <a:rPr lang="pt-BR" sz="2200" dirty="0"/>
              <a:t>(c("</a:t>
            </a:r>
            <a:r>
              <a:rPr lang="pt-BR" sz="2200" dirty="0" err="1"/>
              <a:t>Year_Built</a:t>
            </a:r>
            <a:r>
              <a:rPr lang="pt-BR" sz="2200" dirty="0"/>
              <a:t>", "</a:t>
            </a:r>
            <a:r>
              <a:rPr lang="pt-BR" sz="2200" dirty="0" err="1"/>
              <a:t>Year_Remod_Add</a:t>
            </a:r>
            <a:r>
              <a:rPr lang="pt-BR" sz="2200" dirty="0"/>
              <a:t>"),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scale</a:t>
            </a:r>
            <a:r>
              <a:rPr lang="pt-BR" sz="2200" dirty="0"/>
              <a:t>) # aplica uma função nas variáveis especificadas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[, 1:3]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mutate_at</a:t>
            </a:r>
            <a:r>
              <a:rPr lang="pt-BR" sz="2200" dirty="0"/>
              <a:t>(</a:t>
            </a:r>
          </a:p>
          <a:p>
            <a:pPr marL="0" indent="0">
              <a:buNone/>
            </a:pPr>
            <a:r>
              <a:rPr lang="pt-BR" sz="2200" dirty="0"/>
              <a:t>    vars(</a:t>
            </a:r>
            <a:r>
              <a:rPr lang="pt-BR" sz="2200" dirty="0" err="1"/>
              <a:t>contains</a:t>
            </a:r>
            <a:r>
              <a:rPr lang="pt-BR" sz="2200" dirty="0"/>
              <a:t>("Year")), ~(./10)) # nas variáveis que contem um termo especificado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mutate_if</a:t>
            </a:r>
            <a:r>
              <a:rPr lang="pt-BR" sz="2200" dirty="0"/>
              <a:t>(</a:t>
            </a:r>
            <a:r>
              <a:rPr lang="pt-BR" sz="2200" dirty="0" err="1"/>
              <a:t>is.numeric</a:t>
            </a:r>
            <a:r>
              <a:rPr lang="pt-BR" sz="2200" dirty="0"/>
              <a:t>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list</a:t>
            </a:r>
            <a:r>
              <a:rPr lang="pt-BR" sz="2200" dirty="0"/>
              <a:t>(log = log10)) # adiciona o nome log nas novas variáveis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B91E46-0F89-80A8-D936-28C413CAD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25/10/2022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D42228-1241-5593-741F-77AD3C23D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871CDE-2579-2A89-92BF-07734908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2CBD0D5-1EF3-5DB5-6FE9-A83CA9CB670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751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4096B-D683-31D6-E61B-0143FE29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(Selecionar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2DD685-CC49-F86E-0FFE-3C673BE5F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select(where(</a:t>
            </a:r>
            <a:r>
              <a:rPr lang="en-US" sz="2200" dirty="0" err="1"/>
              <a:t>is.numeric</a:t>
            </a:r>
            <a:r>
              <a:rPr lang="en-US" sz="2200" dirty="0"/>
              <a:t>)) #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onde</a:t>
            </a:r>
            <a:r>
              <a:rPr lang="en-US" sz="2200" dirty="0"/>
              <a:t> a </a:t>
            </a:r>
            <a:r>
              <a:rPr lang="en-US" sz="2200" dirty="0" err="1"/>
              <a:t>condiçãos</a:t>
            </a:r>
            <a:r>
              <a:rPr lang="en-US" sz="2200" dirty="0"/>
              <a:t> for </a:t>
            </a:r>
            <a:r>
              <a:rPr lang="en-US" sz="2200" dirty="0" err="1"/>
              <a:t>satisfeita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  <a:r>
              <a:rPr lang="en-US" sz="2200" dirty="0" err="1"/>
              <a:t>select_if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) # </a:t>
            </a:r>
            <a:r>
              <a:rPr lang="en-US" sz="2200" dirty="0" err="1"/>
              <a:t>seleciona</a:t>
            </a:r>
            <a:r>
              <a:rPr lang="en-US" sz="2200" dirty="0"/>
              <a:t> se </a:t>
            </a:r>
            <a:r>
              <a:rPr lang="en-US" sz="2200" dirty="0" err="1"/>
              <a:t>condição</a:t>
            </a:r>
            <a:r>
              <a:rPr lang="en-US" sz="2200" dirty="0"/>
              <a:t> for </a:t>
            </a:r>
            <a:r>
              <a:rPr lang="en-US" sz="2200" dirty="0" err="1"/>
              <a:t>satisfeita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select(contains("Area")) # </a:t>
            </a:r>
            <a:r>
              <a:rPr lang="en-US" sz="2200" dirty="0" err="1"/>
              <a:t>seleciona</a:t>
            </a:r>
            <a:r>
              <a:rPr lang="en-US" sz="2200" dirty="0"/>
              <a:t> a </a:t>
            </a:r>
            <a:r>
              <a:rPr lang="en-US" sz="2200" dirty="0" err="1"/>
              <a:t>variável</a:t>
            </a:r>
            <a:r>
              <a:rPr lang="en-US" sz="2200" dirty="0"/>
              <a:t> que </a:t>
            </a:r>
            <a:r>
              <a:rPr lang="en-US" sz="2200" dirty="0" err="1"/>
              <a:t>contém</a:t>
            </a:r>
            <a:r>
              <a:rPr lang="en-US" sz="2200" dirty="0"/>
              <a:t> um </a:t>
            </a:r>
            <a:r>
              <a:rPr lang="en-US" sz="2200" dirty="0" err="1"/>
              <a:t>determinado</a:t>
            </a:r>
            <a:r>
              <a:rPr lang="en-US" sz="2200" dirty="0"/>
              <a:t> </a:t>
            </a:r>
            <a:r>
              <a:rPr lang="en-US" sz="2200" dirty="0" err="1"/>
              <a:t>termo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</a:t>
            </a:r>
            <a:r>
              <a:rPr lang="en-US" sz="2200" dirty="0" err="1"/>
              <a:t>Gr_Liv_Area:Year_Remod_Add</a:t>
            </a:r>
            <a:r>
              <a:rPr lang="en-US" sz="2200" dirty="0"/>
              <a:t>) # </a:t>
            </a:r>
            <a:r>
              <a:rPr lang="en-US" sz="2200" dirty="0" err="1"/>
              <a:t>seleciona</a:t>
            </a:r>
            <a:r>
              <a:rPr lang="en-US" sz="2200" dirty="0"/>
              <a:t> um </a:t>
            </a:r>
            <a:r>
              <a:rPr lang="en-US" sz="2200" dirty="0" err="1"/>
              <a:t>intervalo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select(1:3) # </a:t>
            </a:r>
            <a:r>
              <a:rPr lang="en-US" sz="2200" dirty="0" err="1"/>
              <a:t>seleciona</a:t>
            </a:r>
            <a:r>
              <a:rPr lang="en-US" sz="2200" dirty="0"/>
              <a:t> um </a:t>
            </a:r>
            <a:r>
              <a:rPr lang="en-US" sz="2200" dirty="0" err="1"/>
              <a:t>intervalo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select(!(</a:t>
            </a:r>
            <a:r>
              <a:rPr lang="en-US" sz="2200" dirty="0" err="1"/>
              <a:t>Gr_Liv_Area:Year_Remod_Add</a:t>
            </a:r>
            <a:r>
              <a:rPr lang="en-US" sz="2200" dirty="0"/>
              <a:t>)) #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fora do </a:t>
            </a:r>
            <a:r>
              <a:rPr lang="en-US" sz="2200" dirty="0" err="1"/>
              <a:t>intervalo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select(!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com um dado </a:t>
            </a:r>
            <a:r>
              <a:rPr lang="en-US" sz="2200" dirty="0" err="1"/>
              <a:t>termo</a:t>
            </a:r>
            <a:r>
              <a:rPr lang="en-US" sz="2200" dirty="0"/>
              <a:t> no final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select(</a:t>
            </a:r>
            <a:r>
              <a:rPr lang="en-US" sz="2200" dirty="0" err="1"/>
              <a:t>starts_with</a:t>
            </a:r>
            <a:r>
              <a:rPr lang="en-US" sz="2200" dirty="0"/>
              <a:t>("Petal") &amp; 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duas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r>
              <a:rPr lang="en-US" sz="2200" dirty="0"/>
              <a:t> para </a:t>
            </a:r>
            <a:r>
              <a:rPr lang="en-US" sz="2200" dirty="0" err="1"/>
              <a:t>selecionar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528683-BB62-581B-DC72-5AF1CD88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25/10/2022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F831D-487E-341E-602D-2AE45172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BA503B-28E1-178D-7FE8-732C1631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5A1EBB64-8880-D28C-1806-76C0D2C3346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269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62C27-A65A-2C45-492B-02E1AD6C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(Renomear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B6EC23-9C59-016E-B9CD-7C9AA7E0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iris %&gt;% rename(</a:t>
            </a:r>
            <a:r>
              <a:rPr lang="en-US" sz="2200" dirty="0" err="1"/>
              <a:t>sepal_length</a:t>
            </a:r>
            <a:r>
              <a:rPr lang="en-US" sz="2200" dirty="0"/>
              <a:t> = </a:t>
            </a:r>
            <a:r>
              <a:rPr lang="en-US" sz="2200" dirty="0" err="1"/>
              <a:t>Sepal.Length</a:t>
            </a:r>
            <a:r>
              <a:rPr lang="en-US" sz="2200" dirty="0"/>
              <a:t>, </a:t>
            </a:r>
            <a:r>
              <a:rPr lang="en-US" sz="2200" dirty="0" err="1"/>
              <a:t>sepal_width</a:t>
            </a:r>
            <a:r>
              <a:rPr lang="en-US" sz="2200" dirty="0"/>
              <a:t> = 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</a:t>
            </a:r>
            <a:r>
              <a:rPr lang="en-US" sz="2200" dirty="0" err="1"/>
              <a:t>rename_with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</a:t>
            </a:r>
            <a:r>
              <a:rPr lang="en-US" sz="2200" dirty="0" err="1"/>
              <a:t>rename_with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, </a:t>
            </a:r>
            <a:r>
              <a:rPr lang="en-US" sz="2200" dirty="0" err="1"/>
              <a:t>ends_with</a:t>
            </a:r>
            <a:r>
              <a:rPr lang="en-US" sz="2200" dirty="0"/>
              <a:t>("Width"))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  <a:r>
              <a:rPr lang="en-US" sz="2200" dirty="0" err="1"/>
              <a:t>rename_at</a:t>
            </a:r>
            <a:r>
              <a:rPr lang="en-US" sz="2200" dirty="0"/>
              <a:t>(vars(</a:t>
            </a:r>
            <a:r>
              <a:rPr lang="en-US" sz="2200" dirty="0" err="1"/>
              <a:t>mpg:hp</a:t>
            </a:r>
            <a:r>
              <a:rPr lang="en-US" sz="2200" dirty="0"/>
              <a:t>), </a:t>
            </a:r>
            <a:r>
              <a:rPr lang="en-US" sz="2200" dirty="0" err="1"/>
              <a:t>toupper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  <a:r>
              <a:rPr lang="en-US" sz="2200" dirty="0" err="1"/>
              <a:t>rename_if</a:t>
            </a:r>
            <a:r>
              <a:rPr lang="en-US" sz="2200" dirty="0"/>
              <a:t>(</a:t>
            </a:r>
            <a:r>
              <a:rPr lang="en-US" sz="2200" dirty="0" err="1"/>
              <a:t>is.integer</a:t>
            </a:r>
            <a:r>
              <a:rPr lang="en-US" sz="2200" dirty="0"/>
              <a:t>, </a:t>
            </a:r>
            <a:r>
              <a:rPr lang="en-US" sz="2200" dirty="0" err="1"/>
              <a:t>toupper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  <a:r>
              <a:rPr lang="en-US" sz="2200" dirty="0" err="1"/>
              <a:t>rename_all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03E3C5-B6B6-9D5F-2E68-D12D816D6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25/10/2022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CB78B5-B5C9-02DA-E4B7-BABE3ED9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29F339-2EB5-1573-95D9-070F2B1C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DC3E8321-C884-3A02-E819-8282AC6A240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218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62C27-A65A-2C45-492B-02E1AD6C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(Realocar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B6EC23-9C59-016E-B9CD-7C9AA7E0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relocate(gear, carb)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relocate(gear, carb, .after = hp)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relocate(gear, carb, .before = hp)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relocate(mpg, </a:t>
            </a:r>
            <a:r>
              <a:rPr lang="en-US" sz="2200" dirty="0" err="1"/>
              <a:t>cyl</a:t>
            </a:r>
            <a:r>
              <a:rPr lang="en-US" sz="2200" dirty="0"/>
              <a:t>, .after = </a:t>
            </a:r>
            <a:r>
              <a:rPr lang="en-US" sz="2200" dirty="0" err="1"/>
              <a:t>last_col</a:t>
            </a:r>
            <a:r>
              <a:rPr lang="en-US" sz="2200" dirty="0"/>
              <a:t>())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), .after = </a:t>
            </a:r>
            <a:r>
              <a:rPr lang="en-US" sz="2200" dirty="0" err="1"/>
              <a:t>last_col</a:t>
            </a:r>
            <a:r>
              <a:rPr lang="en-US" sz="2200" dirty="0"/>
              <a:t>())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), .after = where(</a:t>
            </a:r>
            <a:r>
              <a:rPr lang="en-US" sz="2200" dirty="0" err="1"/>
              <a:t>is.double</a:t>
            </a:r>
            <a:r>
              <a:rPr lang="en-US" sz="2200"/>
              <a:t>))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03E3C5-B6B6-9D5F-2E68-D12D816D6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25/10/2022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CB78B5-B5C9-02DA-E4B7-BABE3ED9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29F339-2EB5-1573-95D9-070F2B1C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576FC363-C1BA-F86D-A1A6-419A4264EB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624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013A3-7D2A-7194-ECC3-B701357F6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5E9C1F-1086-25E9-6018-81017157F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</a:t>
            </a:r>
            <a:r>
              <a:rPr lang="en-US" sz="2200" dirty="0" err="1"/>
              <a:t>cyl</a:t>
            </a:r>
            <a:r>
              <a:rPr lang="en-US" sz="2200" dirty="0"/>
              <a:t>) -&gt; </a:t>
            </a:r>
            <a:r>
              <a:rPr lang="en-US" sz="2200" dirty="0" err="1"/>
              <a:t>mtcars_by_cyl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|&gt; tally() # </a:t>
            </a:r>
            <a:r>
              <a:rPr lang="en-US" sz="2200" dirty="0" err="1"/>
              <a:t>conta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|&gt; tally(sort = T) # </a:t>
            </a:r>
            <a:r>
              <a:rPr lang="en-US" sz="2200" dirty="0" err="1"/>
              <a:t>conta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r>
              <a:rPr lang="en-US" sz="2200" dirty="0"/>
              <a:t> e </a:t>
            </a:r>
            <a:r>
              <a:rPr lang="en-US" sz="2200" dirty="0" err="1"/>
              <a:t>ordena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group_keys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grupos</a:t>
            </a:r>
            <a:r>
              <a:rPr lang="en-US" sz="2200" dirty="0"/>
              <a:t> </a:t>
            </a:r>
            <a:r>
              <a:rPr lang="en-US" sz="2200" dirty="0" err="1"/>
              <a:t>formados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group_indices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 que </a:t>
            </a:r>
            <a:r>
              <a:rPr lang="en-US" sz="2200" dirty="0" err="1"/>
              <a:t>grupo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observação</a:t>
            </a:r>
            <a:r>
              <a:rPr lang="en-US" sz="2200" dirty="0"/>
              <a:t> </a:t>
            </a:r>
            <a:r>
              <a:rPr lang="en-US" sz="2200" dirty="0" err="1"/>
              <a:t>pertence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group_rows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group_vars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de </a:t>
            </a:r>
            <a:r>
              <a:rPr lang="en-US" sz="2200" dirty="0" err="1"/>
              <a:t>agrupamento</a:t>
            </a:r>
            <a:r>
              <a:rPr lang="en-US" sz="2200" dirty="0"/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3F1F43-E419-B1E6-FDDF-7264C0AA6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25/10/2022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7710FE-1F8E-400C-0DD1-6F30AE6F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47EBA9-79FF-E651-CE6F-8F93CA49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469F9DA-3F56-88E4-B75D-98DC77BF944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49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52D0-8CDF-EA0A-C9D6-796C08EA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2EEF5A-A0BE-0570-8CB6-77D59D70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    n = n(),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disp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, na.rm = TRUE)</a:t>
            </a:r>
          </a:p>
          <a:p>
            <a:pPr marL="0" indent="0">
              <a:buNone/>
            </a:pPr>
            <a:r>
              <a:rPr lang="en-US" sz="2200" dirty="0"/>
              <a:t>  ) # </a:t>
            </a:r>
            <a:r>
              <a:rPr lang="en-US" sz="2200" dirty="0" err="1"/>
              <a:t>conta</a:t>
            </a:r>
            <a:r>
              <a:rPr lang="en-US" sz="2200" dirty="0"/>
              <a:t> e </a:t>
            </a:r>
            <a:r>
              <a:rPr lang="en-US" sz="2200" dirty="0" err="1"/>
              <a:t>tira</a:t>
            </a:r>
            <a:r>
              <a:rPr lang="en-US" sz="2200" dirty="0"/>
              <a:t> a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específica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mean_dist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mean_mpg</a:t>
            </a:r>
            <a:r>
              <a:rPr lang="en-US" sz="2200" dirty="0"/>
              <a:t> = mean(mpg)) #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mean_dist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sd_dist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)) # </a:t>
            </a:r>
            <a:r>
              <a:rPr lang="en-US" sz="2200" dirty="0" err="1"/>
              <a:t>reuso</a:t>
            </a:r>
            <a:r>
              <a:rPr lang="en-US" sz="2200" dirty="0"/>
              <a:t> </a:t>
            </a:r>
            <a:r>
              <a:rPr lang="en-US" sz="2200" dirty="0" err="1"/>
              <a:t>correto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sd_dist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)) # </a:t>
            </a:r>
            <a:r>
              <a:rPr lang="en-US" sz="2200" dirty="0" err="1"/>
              <a:t>reuso</a:t>
            </a:r>
            <a:r>
              <a:rPr lang="en-US" sz="2200" dirty="0"/>
              <a:t> </a:t>
            </a:r>
            <a:r>
              <a:rPr lang="en-US" sz="2200" dirty="0" err="1"/>
              <a:t>incorreto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7C41BA-9F00-D178-4CF9-5BBCBAD0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25/10/2022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7DE401-29BF-A850-9FC0-52DCA08E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59CEFD-3859-FE1A-D506-49E24E85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D9B4A03-44E5-12B1-142E-754B9883542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62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52D0-8CDF-EA0A-C9D6-796C08EA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2EEF5A-A0BE-0570-8CB6-77D59D70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summarise_at</a:t>
            </a:r>
            <a:r>
              <a:rPr lang="en-US" sz="2200" dirty="0"/>
              <a:t>(c("mpg", "</a:t>
            </a:r>
            <a:r>
              <a:rPr lang="en-US" sz="2200" dirty="0" err="1"/>
              <a:t>disp</a:t>
            </a:r>
            <a:r>
              <a:rPr lang="en-US" sz="2200" dirty="0"/>
              <a:t>"),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 err="1"/>
              <a:t>summarise_at</a:t>
            </a:r>
            <a:r>
              <a:rPr lang="en-US" sz="2200" dirty="0"/>
              <a:t>(vars(</a:t>
            </a:r>
            <a:r>
              <a:rPr lang="en-US" sz="2200" dirty="0" err="1"/>
              <a:t>disp:qsec</a:t>
            </a:r>
            <a:r>
              <a:rPr lang="en-US" sz="2200" dirty="0"/>
              <a:t>),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faixa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que </a:t>
            </a:r>
            <a:r>
              <a:rPr lang="en-US" sz="2200" dirty="0" err="1"/>
              <a:t>atendem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summarise_all</a:t>
            </a:r>
            <a:r>
              <a:rPr lang="en-US" sz="2200" dirty="0"/>
              <a:t>(list(mean, </a:t>
            </a:r>
            <a:r>
              <a:rPr lang="en-US" sz="2200" dirty="0" err="1"/>
              <a:t>sd</a:t>
            </a:r>
            <a:r>
              <a:rPr lang="en-US" sz="2200" dirty="0"/>
              <a:t>)) # </a:t>
            </a:r>
            <a:r>
              <a:rPr lang="en-US" sz="2200" dirty="0" err="1"/>
              <a:t>aplicação</a:t>
            </a:r>
            <a:r>
              <a:rPr lang="en-US" sz="2200" dirty="0"/>
              <a:t> de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summarise_all</a:t>
            </a:r>
            <a:r>
              <a:rPr lang="en-US" sz="2200" dirty="0"/>
              <a:t>(list(mean = mean, </a:t>
            </a:r>
            <a:r>
              <a:rPr lang="en-US" sz="2200" dirty="0" err="1"/>
              <a:t>sd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)) # </a:t>
            </a:r>
            <a:r>
              <a:rPr lang="en-US" sz="2200" dirty="0" err="1"/>
              <a:t>aplicação</a:t>
            </a:r>
            <a:r>
              <a:rPr lang="en-US" sz="2200" dirty="0"/>
              <a:t> de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7C41BA-9F00-D178-4CF9-5BBCBAD0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25/10/2022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7DE401-29BF-A850-9FC0-52DCA08E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59CEFD-3859-FE1A-D506-49E24E85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D9B4A03-44E5-12B1-142E-754B9883542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308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6BD27-11CC-620B-60C3-4565C123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Salvamento de Banco de Dados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CE4002-5F0E-D643-96AE-CA43C0E7A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saveRDS</a:t>
            </a:r>
            <a:r>
              <a:rPr lang="en-US" sz="2200" dirty="0"/>
              <a:t>(</a:t>
            </a:r>
            <a:r>
              <a:rPr lang="en-US" sz="2200" dirty="0" err="1"/>
              <a:t>Ames_Data</a:t>
            </a:r>
            <a:r>
              <a:rPr lang="en-US" sz="2200" dirty="0"/>
              <a:t>, "</a:t>
            </a:r>
            <a:r>
              <a:rPr lang="en-US" sz="2200" dirty="0" err="1"/>
              <a:t>Ames_Data.rds</a:t>
            </a:r>
            <a:r>
              <a:rPr lang="en-US" sz="2200" dirty="0"/>
              <a:t>") # </a:t>
            </a:r>
            <a:r>
              <a:rPr lang="en-US" sz="2200" dirty="0" err="1"/>
              <a:t>pacote</a:t>
            </a:r>
            <a:r>
              <a:rPr lang="en-US" sz="2200" dirty="0"/>
              <a:t> base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write_csv</a:t>
            </a:r>
            <a:r>
              <a:rPr lang="en-US" sz="2200" dirty="0"/>
              <a:t>(</a:t>
            </a:r>
            <a:r>
              <a:rPr lang="en-US" sz="2200" dirty="0" err="1"/>
              <a:t>Ames_Data</a:t>
            </a:r>
            <a:r>
              <a:rPr lang="en-US" sz="2200" dirty="0"/>
              <a:t>, file = "Ames_Data.csv")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write_csv2(</a:t>
            </a:r>
            <a:r>
              <a:rPr lang="en-US" sz="2200" dirty="0" err="1"/>
              <a:t>Ames_Data</a:t>
            </a:r>
            <a:r>
              <a:rPr lang="en-US" sz="2200" dirty="0"/>
              <a:t>, file = "Ames_Data2.txt")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write_delim</a:t>
            </a:r>
            <a:r>
              <a:rPr lang="en-US" sz="2200" dirty="0"/>
              <a:t>(</a:t>
            </a:r>
            <a:r>
              <a:rPr lang="en-US" sz="2200" dirty="0" err="1"/>
              <a:t>Ames_Data</a:t>
            </a:r>
            <a:r>
              <a:rPr lang="en-US" sz="2200" dirty="0"/>
              <a:t>, file = "Ames_Data_delim.txt", </a:t>
            </a:r>
            <a:r>
              <a:rPr lang="en-US" sz="2200" dirty="0" err="1"/>
              <a:t>delim</a:t>
            </a:r>
            <a:r>
              <a:rPr lang="en-US" sz="2200" dirty="0"/>
              <a:t> = "|")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write_tsv</a:t>
            </a:r>
            <a:r>
              <a:rPr lang="en-US" sz="2200" dirty="0"/>
              <a:t>(</a:t>
            </a:r>
            <a:r>
              <a:rPr lang="en-US" sz="2200" dirty="0" err="1"/>
              <a:t>mtcars</a:t>
            </a:r>
            <a:r>
              <a:rPr lang="en-US" sz="2200" dirty="0"/>
              <a:t>, "</a:t>
            </a:r>
            <a:r>
              <a:rPr lang="en-US" sz="2200" dirty="0" err="1"/>
              <a:t>mtcars.tsv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E4152B-E560-3D8A-2885-D4B897BF8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25/10/2022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60B453-8B6A-7E8B-C2DB-5CE682A4A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883849-F06A-8048-A03D-98B00F92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Picture 2" descr="Read Rectangular Text Data • readr">
            <a:extLst>
              <a:ext uri="{FF2B5EF4-FFF2-40B4-BE49-F238E27FC236}">
                <a16:creationId xmlns:a16="http://schemas.microsoft.com/office/drawing/2014/main" id="{1F156C6C-620C-8789-EF75-FF92AA50AE9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9544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8197CA0-3A57-9F6C-352D-A71688BAB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8BE3BDF-326D-4EA3-144C-A50A99A4B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3672930"/>
            <a:ext cx="11899900" cy="1272630"/>
          </a:xfrm>
        </p:spPr>
        <p:txBody>
          <a:bodyPr/>
          <a:lstStyle/>
          <a:p>
            <a:r>
              <a:rPr lang="pt-BR" sz="8000" dirty="0"/>
              <a:t>OBRIGADO!</a:t>
            </a:r>
            <a:endParaRPr lang="en-US" sz="8000" dirty="0"/>
          </a:p>
        </p:txBody>
      </p:sp>
      <p:sp>
        <p:nvSpPr>
          <p:cNvPr id="6" name="Subtítulo 16">
            <a:extLst>
              <a:ext uri="{FF2B5EF4-FFF2-40B4-BE49-F238E27FC236}">
                <a16:creationId xmlns:a16="http://schemas.microsoft.com/office/drawing/2014/main" id="{E75ECB89-A1B2-DA36-3948-4BD268CB4E81}"/>
              </a:ext>
            </a:extLst>
          </p:cNvPr>
          <p:cNvSpPr txBox="1">
            <a:spLocks/>
          </p:cNvSpPr>
          <p:nvPr/>
        </p:nvSpPr>
        <p:spPr>
          <a:xfrm>
            <a:off x="9394825" y="5250360"/>
            <a:ext cx="4083050" cy="8075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/>
              <a:t>lapea@ufv.br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B421C228-C2EF-F6E2-062F-C62804116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2" name="Espaço Reservado para Conteúdo 10" descr="Diagrama&#10;&#10;Descrição gerada automaticamente">
            <a:extLst>
              <a:ext uri="{FF2B5EF4-FFF2-40B4-BE49-F238E27FC236}">
                <a16:creationId xmlns:a16="http://schemas.microsoft.com/office/drawing/2014/main" id="{9EF75DC2-3841-A348-8245-A204C5C1D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9" y="8856947"/>
            <a:ext cx="2091789" cy="11633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F82D8B47-53BB-8038-5FC2-9AF7F72DFB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7857" r="7856" b="8182"/>
          <a:stretch/>
        </p:blipFill>
        <p:spPr>
          <a:xfrm>
            <a:off x="5334000" y="8791281"/>
            <a:ext cx="1414602" cy="13944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D56A937F-28C0-4F04-B33D-46DD4D673E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8" t="11591" r="14618" b="5850"/>
          <a:stretch/>
        </p:blipFill>
        <p:spPr>
          <a:xfrm>
            <a:off x="12682398" y="9022399"/>
            <a:ext cx="1414602" cy="11633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2050" name="Picture 2" descr="CNPq Logo - PNG e Vetor - Download de Logo">
            <a:extLst>
              <a:ext uri="{FF2B5EF4-FFF2-40B4-BE49-F238E27FC236}">
                <a16:creationId xmlns:a16="http://schemas.microsoft.com/office/drawing/2014/main" id="{F08985D3-EA40-D89C-4C0B-B323A3A2E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661" y="9087043"/>
            <a:ext cx="2229339" cy="95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43830CC-0CD5-78EB-CF53-E30DB4D9A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706" y="8968407"/>
            <a:ext cx="1594894" cy="11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711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C74202-06EA-FECB-18B5-9F9419B72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Ames </a:t>
            </a:r>
            <a:r>
              <a:rPr lang="pt-BR" dirty="0" err="1"/>
              <a:t>Housing</a:t>
            </a:r>
            <a:r>
              <a:rPr lang="pt-BR" dirty="0"/>
              <a:t>: Dados Imobiliários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0807DB-415F-1F4D-B182-BDB246735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25/10/2022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30068F-F153-C62C-E74B-8EE395D83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B2AD4A-ABE9-9ACF-8A60-86428299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4" name="Imagem 13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BBE51159-0E91-8DDC-DB92-6136FC1C0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553" y="5753100"/>
            <a:ext cx="4874013" cy="297856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1A718526-A2D8-CA4F-6092-54807E338C4A}"/>
              </a:ext>
            </a:extLst>
          </p:cNvPr>
          <p:cNvSpPr txBox="1"/>
          <p:nvPr/>
        </p:nvSpPr>
        <p:spPr>
          <a:xfrm>
            <a:off x="13295273" y="8739108"/>
            <a:ext cx="39148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1</a:t>
            </a:r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Preço de vendas de imóveis em função do ano de construção.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4CAF1057-7405-C73A-0A1B-09EFC4B27301}"/>
              </a:ext>
            </a:extLst>
          </p:cNvPr>
          <p:cNvSpPr txBox="1">
            <a:spLocks/>
          </p:cNvSpPr>
          <p:nvPr/>
        </p:nvSpPr>
        <p:spPr>
          <a:xfrm>
            <a:off x="8901372" y="1960005"/>
            <a:ext cx="4074289" cy="12532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Cidade de Ames – Iowa, EUA.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81 variáveis;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2930 observações.</a:t>
            </a:r>
          </a:p>
        </p:txBody>
      </p:sp>
      <p:pic>
        <p:nvPicPr>
          <p:cNvPr id="22" name="Imagem 21" descr="Vista aérea de cidade com casas e árvores&#10;&#10;Descrição gerada automaticamente">
            <a:extLst>
              <a:ext uri="{FF2B5EF4-FFF2-40B4-BE49-F238E27FC236}">
                <a16:creationId xmlns:a16="http://schemas.microsoft.com/office/drawing/2014/main" id="{3E5C04F7-4364-A964-D57E-5C31C4111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372" y="3062638"/>
            <a:ext cx="3443027" cy="3443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Espaço Reservado para Conteúdo 23" descr="Tabela&#10;&#10;Descrição gerada automaticamente">
            <a:extLst>
              <a:ext uri="{FF2B5EF4-FFF2-40B4-BE49-F238E27FC236}">
                <a16:creationId xmlns:a16="http://schemas.microsoft.com/office/drawing/2014/main" id="{850F9782-5F1C-225B-C758-0A616CC32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9900" y="2105122"/>
            <a:ext cx="8077200" cy="6743700"/>
          </a:xfrm>
          <a:prstGeom prst="rect">
            <a:avLst/>
          </a:prstGeom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C07921C8-5492-1594-C194-316397E03A24}"/>
              </a:ext>
            </a:extLst>
          </p:cNvPr>
          <p:cNvSpPr/>
          <p:nvPr/>
        </p:nvSpPr>
        <p:spPr>
          <a:xfrm>
            <a:off x="420806" y="1995409"/>
            <a:ext cx="3617794" cy="409356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87602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55493-93C9-E394-4C71-D41F481A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de um Projeto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CD015B0-6BFA-6322-FF92-4420F82B3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347912"/>
            <a:ext cx="5819775" cy="5591175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A482C8-E89F-2BD6-1ACE-7D747120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25/10/2022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CDAD56-5BC4-DCC9-BFB0-FE9DBB87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C9D6B-62E5-1F50-FD97-0C6CA683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E3A7590-E5E5-9551-F5E0-670895546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845" y="2733675"/>
            <a:ext cx="66579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45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55493-93C9-E394-4C71-D41F481A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de um Projeto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A482C8-E89F-2BD6-1ACE-7D747120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25/10/2022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CDAD56-5BC4-DCC9-BFB0-FE9DBB87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C9D6B-62E5-1F50-FD97-0C6CA683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4CD595D-725A-9F6C-614C-EFE8A6BFA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8912"/>
            <a:ext cx="6657975" cy="48291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2CECC4B-24BF-C09B-CE9F-B7EC0F3A3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845" y="2743200"/>
            <a:ext cx="66675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14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e Abertura de Pacotes</a:t>
            </a:r>
            <a:endParaRPr lang="en-US" i="1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461BFE5D-E898-8BDD-302C-104A8A2A9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29097"/>
          </a:xfrm>
          <a:ln>
            <a:solidFill>
              <a:srgbClr val="03203D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BR" b="1" dirty="0"/>
              <a:t>Instalação</a:t>
            </a:r>
            <a:r>
              <a:rPr lang="pt-BR" dirty="0"/>
              <a:t>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# SE VOCÊ NÃO TEM O PACOTE</a:t>
            </a:r>
          </a:p>
          <a:p>
            <a:pPr marL="0" indent="0">
              <a:buNone/>
            </a:pPr>
            <a:r>
              <a:rPr lang="pt-BR" dirty="0"/>
              <a:t>install.packages("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# SE VOCÊ JÁ POSSUI O PACOTE</a:t>
            </a:r>
          </a:p>
          <a:p>
            <a:pPr marL="0" indent="0">
              <a:buNone/>
            </a:pPr>
            <a:r>
              <a:rPr lang="pt-BR" dirty="0" err="1"/>
              <a:t>update.packages</a:t>
            </a:r>
            <a:r>
              <a:rPr lang="pt-BR" dirty="0"/>
              <a:t>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E430B-921B-4142-B611-C7DA852D2A34}" type="datetime1">
              <a:rPr lang="pt-BR" smtClean="0"/>
              <a:t>25/10/2022</a:t>
            </a:fld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90E30297-B096-4F47-E82A-EFBA16502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014993"/>
            <a:ext cx="8356646" cy="4649962"/>
          </a:xfrm>
          <a:prstGeom prst="rect">
            <a:avLst/>
          </a:prstGeom>
        </p:spPr>
      </p:pic>
      <p:sp>
        <p:nvSpPr>
          <p:cNvPr id="12" name="Espaço Reservado para Conteúdo 10">
            <a:extLst>
              <a:ext uri="{FF2B5EF4-FFF2-40B4-BE49-F238E27FC236}">
                <a16:creationId xmlns:a16="http://schemas.microsoft.com/office/drawing/2014/main" id="{BFD18757-57E5-DB1E-A542-F4621DB1CEF7}"/>
              </a:ext>
            </a:extLst>
          </p:cNvPr>
          <p:cNvSpPr txBox="1">
            <a:spLocks/>
          </p:cNvSpPr>
          <p:nvPr/>
        </p:nvSpPr>
        <p:spPr>
          <a:xfrm>
            <a:off x="457200" y="6438899"/>
            <a:ext cx="8229600" cy="2362201"/>
          </a:xfrm>
          <a:prstGeom prst="rect">
            <a:avLst/>
          </a:prstGeom>
          <a:ln>
            <a:solidFill>
              <a:srgbClr val="03203D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b="1" dirty="0"/>
              <a:t>Abertura</a:t>
            </a:r>
            <a:r>
              <a:rPr lang="pt-BR" dirty="0"/>
              <a:t>:</a:t>
            </a:r>
          </a:p>
          <a:p>
            <a:pPr marL="0" indent="0">
              <a:buFont typeface="Arial" pitchFamily="34" charset="0"/>
              <a:buNone/>
            </a:pPr>
            <a:endParaRPr lang="pt-BR" dirty="0"/>
          </a:p>
          <a:p>
            <a:pPr marL="0" indent="0">
              <a:buFont typeface="Arial" pitchFamily="34" charset="0"/>
              <a:buNone/>
            </a:pPr>
            <a:r>
              <a:rPr lang="pt-BR" dirty="0" err="1"/>
              <a:t>library</a:t>
            </a:r>
            <a:r>
              <a:rPr lang="pt-BR" dirty="0"/>
              <a:t>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r>
              <a:rPr lang="pt-BR" dirty="0"/>
              <a:t>require("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Font typeface="Arial" pitchFamily="34" charset="0"/>
              <a:buNone/>
            </a:pPr>
            <a:endParaRPr lang="pt-BR" dirty="0"/>
          </a:p>
          <a:p>
            <a:pPr marL="0" indent="0">
              <a:buFont typeface="Arial" pitchFamily="34" charset="0"/>
              <a:buNone/>
            </a:pPr>
            <a:endParaRPr lang="pt-BR" dirty="0"/>
          </a:p>
        </p:txBody>
      </p:sp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B8F35DB5-2F2D-3FB0-1F18-C3D859BC1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32B57C7-390E-17ED-DF4F-4EB8E8CC90B5}"/>
              </a:ext>
            </a:extLst>
          </p:cNvPr>
          <p:cNvSpPr/>
          <p:nvPr/>
        </p:nvSpPr>
        <p:spPr>
          <a:xfrm>
            <a:off x="12282639" y="3140288"/>
            <a:ext cx="50271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https://r4ds.had.co.nz/index.html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497AE489-0F08-CA26-F8F0-069798AC07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463" y="1600200"/>
            <a:ext cx="1615944" cy="242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93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50E5BF-3D00-C3BC-2F27-AEB28D0C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Teclas de Atalho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0E4359F3-F8F3-4A1A-8B5A-701A871040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0206806"/>
              </p:ext>
            </p:extLst>
          </p:nvPr>
        </p:nvGraphicFramePr>
        <p:xfrm>
          <a:off x="609600" y="1562100"/>
          <a:ext cx="1508760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24B92A-44D1-79D8-8469-4C0AE9F62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5317D-CEF6-40ED-BA8A-697EEBD5CF1B}" type="datetime1">
              <a:rPr lang="pt-BR" smtClean="0"/>
              <a:t>25/10/2022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3853410-6A37-7462-7CFD-2FEC16B9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98C46B4-170A-AEE1-61B9-E6BF695D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14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7A461F6D-7CF8-F293-E2F2-568CB0337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417638"/>
            <a:ext cx="6378944" cy="6378944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FBAD6-E932-48D5-9E5D-D42DCBEB188F}" type="datetime1">
              <a:rPr lang="pt-BR" smtClean="0"/>
              <a:t>25/10/2022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A3E506A-4153-9D2B-D883-ECE6B57E3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1736415"/>
            <a:ext cx="6345950" cy="367339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7CCDE54-52D7-B771-2672-2C58B11EEBBA}"/>
              </a:ext>
            </a:extLst>
          </p:cNvPr>
          <p:cNvSpPr/>
          <p:nvPr/>
        </p:nvSpPr>
        <p:spPr>
          <a:xfrm>
            <a:off x="696035" y="1769966"/>
            <a:ext cx="417317" cy="28219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A2999A4-04F7-3B8D-5669-0DFEE2EDD1FA}"/>
              </a:ext>
            </a:extLst>
          </p:cNvPr>
          <p:cNvSpPr/>
          <p:nvPr/>
        </p:nvSpPr>
        <p:spPr>
          <a:xfrm>
            <a:off x="691486" y="4090348"/>
            <a:ext cx="1692937" cy="28219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955EB76-1B1B-F525-114D-AF60FC155B5E}"/>
              </a:ext>
            </a:extLst>
          </p:cNvPr>
          <p:cNvSpPr/>
          <p:nvPr/>
        </p:nvSpPr>
        <p:spPr>
          <a:xfrm>
            <a:off x="4801172" y="4430232"/>
            <a:ext cx="1980628" cy="180184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FE8D382-5661-AEEA-C28F-A337CC4E2411}"/>
              </a:ext>
            </a:extLst>
          </p:cNvPr>
          <p:cNvSpPr/>
          <p:nvPr/>
        </p:nvSpPr>
        <p:spPr>
          <a:xfrm>
            <a:off x="9184630" y="2438007"/>
            <a:ext cx="1597639" cy="31689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EB19083-CD3C-7CEB-E61C-FFBA5BF8CBF1}"/>
              </a:ext>
            </a:extLst>
          </p:cNvPr>
          <p:cNvSpPr/>
          <p:nvPr/>
        </p:nvSpPr>
        <p:spPr>
          <a:xfrm>
            <a:off x="9184630" y="2756455"/>
            <a:ext cx="2155522" cy="227235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Espaço Reservado para Rodapé 15">
            <a:extLst>
              <a:ext uri="{FF2B5EF4-FFF2-40B4-BE49-F238E27FC236}">
                <a16:creationId xmlns:a16="http://schemas.microsoft.com/office/drawing/2014/main" id="{81DE0D9B-929C-F4F7-E015-DC38EE19D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008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81F6F613-40D5-C706-C982-8E7C094A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981" y="1417069"/>
            <a:ext cx="11578087" cy="7197189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25/10/2022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8A03EDB-E8FB-6821-2866-EB8E934808E7}"/>
              </a:ext>
            </a:extLst>
          </p:cNvPr>
          <p:cNvSpPr txBox="1"/>
          <p:nvPr/>
        </p:nvSpPr>
        <p:spPr>
          <a:xfrm>
            <a:off x="6336531" y="8697279"/>
            <a:ext cx="3736985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Fonte: https://readxl.tidyverse.org/</a:t>
            </a:r>
            <a:endParaRPr lang="en-US" dirty="0"/>
          </a:p>
        </p:txBody>
      </p:sp>
      <p:pic>
        <p:nvPicPr>
          <p:cNvPr id="8" name="Picture 2" descr="Read Rectangular Text Data • readr">
            <a:extLst>
              <a:ext uri="{FF2B5EF4-FFF2-40B4-BE49-F238E27FC236}">
                <a16:creationId xmlns:a16="http://schemas.microsoft.com/office/drawing/2014/main" id="{BD3D64A8-449E-6DF8-2F54-02A16995645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632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PEA">
      <a:dk1>
        <a:sysClr val="windowText" lastClr="000000"/>
      </a:dk1>
      <a:lt1>
        <a:sysClr val="window" lastClr="FFFFFF"/>
      </a:lt1>
      <a:dk2>
        <a:srgbClr val="03203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a 1">
      <a:majorFont>
        <a:latin typeface="Helveticish"/>
        <a:ea typeface=""/>
        <a:cs typeface=""/>
      </a:majorFont>
      <a:minorFont>
        <a:latin typeface="Helveticis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4548</TotalTime>
  <Words>3778</Words>
  <Application>Microsoft Office PowerPoint</Application>
  <PresentationFormat>Personalizar</PresentationFormat>
  <Paragraphs>553</Paragraphs>
  <Slides>39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4" baseType="lpstr">
      <vt:lpstr>Arial</vt:lpstr>
      <vt:lpstr>Times New Roman</vt:lpstr>
      <vt:lpstr>Helveticish</vt:lpstr>
      <vt:lpstr>Calibri</vt:lpstr>
      <vt:lpstr>Office Theme</vt:lpstr>
      <vt:lpstr>ANÁLISE EXPLORATÓRIA DADOS E ESTATÍSTICA MULTIVARIADA</vt:lpstr>
      <vt:lpstr>Instalação do R</vt:lpstr>
      <vt:lpstr>Instalação do RStudio</vt:lpstr>
      <vt:lpstr>Criação de um Projeto</vt:lpstr>
      <vt:lpstr>Criação de um Projeto</vt:lpstr>
      <vt:lpstr>Instalação e Abertura de Pacotes</vt:lpstr>
      <vt:lpstr>Teclas de Atalho</vt:lpstr>
      <vt:lpstr>Importação de Banco de Dados</vt:lpstr>
      <vt:lpstr>Importação de Banco de Dados (readr)</vt:lpstr>
      <vt:lpstr>Importação de Banco de Dados (readr)</vt:lpstr>
      <vt:lpstr>Importação de Banco de Dados (readr)</vt:lpstr>
      <vt:lpstr>Importação de Banco de Dados (readxl)</vt:lpstr>
      <vt:lpstr>Importação de Banco de Dados (readxl)</vt:lpstr>
      <vt:lpstr>Importação de Banco de Dados (readxl)</vt:lpstr>
      <vt:lpstr>Banco de Dados como Tibble (tibble)</vt:lpstr>
      <vt:lpstr>Banco de Dados como Tibble (tibble)</vt:lpstr>
      <vt:lpstr>Manipulação do banco de dados (dplyr)</vt:lpstr>
      <vt:lpstr>Filtragem com Operadores Lógicos</vt:lpstr>
      <vt:lpstr>Filtragem com Operadores Lógicos</vt:lpstr>
      <vt:lpstr>Filtragem com Operadores Lógicos</vt:lpstr>
      <vt:lpstr>Filtragem com Operadores Lógicos</vt:lpstr>
      <vt:lpstr>Filtragem (Bonus)</vt:lpstr>
      <vt:lpstr>Filtragem (Bonus)</vt:lpstr>
      <vt:lpstr>Filtragem (Bonus)</vt:lpstr>
      <vt:lpstr>Filtragem (Bonus)</vt:lpstr>
      <vt:lpstr>Operações nas Linhas (Ordenação)</vt:lpstr>
      <vt:lpstr>Operações nas Linhas (Partição)</vt:lpstr>
      <vt:lpstr>Operações nas Linhas (Amostragem)</vt:lpstr>
      <vt:lpstr>Operações nas Colunas (Criar ou Modificar Variáveis)</vt:lpstr>
      <vt:lpstr>Operações nas Colunas (Criar ou Modificar Variáveis)</vt:lpstr>
      <vt:lpstr>Operações nas Colunas (Selecionar Variáveis)</vt:lpstr>
      <vt:lpstr>Operações nas Colunas (Renomear Variáveis)</vt:lpstr>
      <vt:lpstr>Operações nas Colunas (Realocar Variáveis)</vt:lpstr>
      <vt:lpstr>Operações com Agrupamentos</vt:lpstr>
      <vt:lpstr>Operações com Agrupamentos (Sumarização)</vt:lpstr>
      <vt:lpstr>Operações com Agrupamentos (Sumarização)</vt:lpstr>
      <vt:lpstr>Salvamento de Banco de Dados</vt:lpstr>
      <vt:lpstr>Apresentação do PowerPoint</vt:lpstr>
      <vt:lpstr>Ames Housing: Dados Imobiliários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Temp_Mod_2</dc:title>
  <dc:creator>Wagner Barbosa</dc:creator>
  <cp:lastModifiedBy>Usuario</cp:lastModifiedBy>
  <cp:revision>15</cp:revision>
  <dcterms:created xsi:type="dcterms:W3CDTF">2006-08-16T00:00:00Z</dcterms:created>
  <dcterms:modified xsi:type="dcterms:W3CDTF">2022-10-25T19:39:42Z</dcterms:modified>
  <dc:identifier>DAFNYV0nzNI</dc:identifier>
</cp:coreProperties>
</file>